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77" r:id="rId8"/>
    <p:sldId id="264" r:id="rId9"/>
    <p:sldId id="265" r:id="rId10"/>
    <p:sldId id="266" r:id="rId11"/>
    <p:sldId id="267" r:id="rId12"/>
    <p:sldId id="268" r:id="rId13"/>
    <p:sldId id="269" r:id="rId14"/>
    <p:sldId id="270" r:id="rId15"/>
    <p:sldId id="278" r:id="rId16"/>
    <p:sldId id="279" r:id="rId17"/>
    <p:sldId id="280" r:id="rId18"/>
    <p:sldId id="275" r:id="rId19"/>
    <p:sldId id="283" r:id="rId20"/>
    <p:sldId id="282" r:id="rId21"/>
    <p:sldId id="284" r:id="rId22"/>
    <p:sldId id="28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o Saccotelli" initials="LS" lastIdx="1" clrIdx="0">
    <p:extLst>
      <p:ext uri="{19B8F6BF-5375-455C-9EA6-DF929625EA0E}">
        <p15:presenceInfo xmlns:p15="http://schemas.microsoft.com/office/powerpoint/2012/main" userId="73e226b9ff663f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114" d="100"/>
          <a:sy n="114" d="100"/>
        </p:scale>
        <p:origin x="42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9/30/2020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9/30/2020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hyperlink" Target="https://marvelapp.com/prototype/69ddbh7"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marvelapp.com/prototype/f2e48d7" TargetMode="Externa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justinmind.com/usernote/tests/48222539/48222938/48222940/index.htm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justinmind.com/usernote/tests/48222539/48222938/48300221/index.html"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2C398D-8594-41A4-B092-77A7CAB90DBA}"/>
              </a:ext>
            </a:extLst>
          </p:cNvPr>
          <p:cNvSpPr>
            <a:spLocks noGrp="1"/>
          </p:cNvSpPr>
          <p:nvPr>
            <p:ph type="ctrTitle"/>
          </p:nvPr>
        </p:nvSpPr>
        <p:spPr>
          <a:xfrm>
            <a:off x="4845132" y="1600200"/>
            <a:ext cx="7346868" cy="831321"/>
          </a:xfrm>
        </p:spPr>
        <p:txBody>
          <a:bodyPr>
            <a:normAutofit/>
          </a:bodyPr>
          <a:lstStyle/>
          <a:p>
            <a:pPr algn="ctr"/>
            <a:r>
              <a:rPr lang="it-IT" sz="4400" dirty="0"/>
              <a:t>E a t &amp; H o m e</a:t>
            </a:r>
          </a:p>
        </p:txBody>
      </p:sp>
      <p:sp>
        <p:nvSpPr>
          <p:cNvPr id="3" name="Sottotitolo 2">
            <a:extLst>
              <a:ext uri="{FF2B5EF4-FFF2-40B4-BE49-F238E27FC236}">
                <a16:creationId xmlns:a16="http://schemas.microsoft.com/office/drawing/2014/main" id="{AF433711-D906-49F9-B83F-F767B1083339}"/>
              </a:ext>
            </a:extLst>
          </p:cNvPr>
          <p:cNvSpPr>
            <a:spLocks noGrp="1"/>
          </p:cNvSpPr>
          <p:nvPr>
            <p:ph type="subTitle" idx="1"/>
          </p:nvPr>
        </p:nvSpPr>
        <p:spPr>
          <a:xfrm>
            <a:off x="4845131" y="2505076"/>
            <a:ext cx="7346868" cy="571500"/>
          </a:xfrm>
        </p:spPr>
        <p:txBody>
          <a:bodyPr>
            <a:normAutofit/>
          </a:bodyPr>
          <a:lstStyle/>
          <a:p>
            <a:pPr algn="ctr"/>
            <a:r>
              <a:rPr lang="it-IT" sz="1800" dirty="0"/>
              <a:t>Anno accademico 2019 – 2020 </a:t>
            </a:r>
          </a:p>
        </p:txBody>
      </p:sp>
      <p:pic>
        <p:nvPicPr>
          <p:cNvPr id="5" name="Immagine 4">
            <a:extLst>
              <a:ext uri="{FF2B5EF4-FFF2-40B4-BE49-F238E27FC236}">
                <a16:creationId xmlns:a16="http://schemas.microsoft.com/office/drawing/2014/main" id="{91A4F1B8-E05B-40D0-A0C2-5E631D480976}"/>
              </a:ext>
            </a:extLst>
          </p:cNvPr>
          <p:cNvPicPr>
            <a:picLocks noChangeAspect="1"/>
          </p:cNvPicPr>
          <p:nvPr/>
        </p:nvPicPr>
        <p:blipFill rotWithShape="1">
          <a:blip r:embed="rId3"/>
          <a:srcRect r="678" b="1"/>
          <a:stretch/>
        </p:blipFill>
        <p:spPr>
          <a:xfrm>
            <a:off x="1319503" y="1527175"/>
            <a:ext cx="3525628" cy="3549650"/>
          </a:xfrm>
          <a:prstGeom prst="round2DiagRect">
            <a:avLst>
              <a:gd name="adj1" fmla="val 5608"/>
              <a:gd name="adj2" fmla="val 0"/>
            </a:avLst>
          </a:prstGeom>
          <a:ln w="19050" cap="sq">
            <a:noFill/>
            <a:miter lim="800000"/>
          </a:ln>
          <a:effectLst>
            <a:outerShdw blurRad="88900" dist="38100" dir="5400000" algn="t" rotWithShape="0">
              <a:prstClr val="black">
                <a:alpha val="40000"/>
              </a:prstClr>
            </a:outerShdw>
          </a:effectLst>
        </p:spPr>
      </p:pic>
      <p:sp>
        <p:nvSpPr>
          <p:cNvPr id="81" name="Sottotitolo 2">
            <a:extLst>
              <a:ext uri="{FF2B5EF4-FFF2-40B4-BE49-F238E27FC236}">
                <a16:creationId xmlns:a16="http://schemas.microsoft.com/office/drawing/2014/main" id="{94C3C55B-B5BD-4506-8AD9-7B876347EBF3}"/>
              </a:ext>
            </a:extLst>
          </p:cNvPr>
          <p:cNvSpPr txBox="1">
            <a:spLocks/>
          </p:cNvSpPr>
          <p:nvPr/>
        </p:nvSpPr>
        <p:spPr>
          <a:xfrm>
            <a:off x="5215467" y="4105275"/>
            <a:ext cx="5296087" cy="169862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r"/>
            <a:r>
              <a:rPr lang="it-IT" sz="1800" dirty="0"/>
              <a:t>			Realizzato da:</a:t>
            </a:r>
          </a:p>
          <a:p>
            <a:pPr algn="r"/>
            <a:r>
              <a:rPr lang="it-IT" sz="1800" dirty="0"/>
              <a:t>Giordano </a:t>
            </a:r>
            <a:r>
              <a:rPr lang="it-IT" sz="1800" dirty="0" err="1"/>
              <a:t>davide</a:t>
            </a:r>
            <a:r>
              <a:rPr lang="it-IT" sz="1800" dirty="0"/>
              <a:t> (</a:t>
            </a:r>
            <a:r>
              <a:rPr lang="it-IT" sz="1800" dirty="0" err="1"/>
              <a:t>mat</a:t>
            </a:r>
            <a:r>
              <a:rPr lang="it-IT" sz="1800" dirty="0"/>
              <a:t>. 652933)</a:t>
            </a:r>
          </a:p>
          <a:p>
            <a:pPr algn="r"/>
            <a:r>
              <a:rPr lang="it-IT" sz="1800" dirty="0"/>
              <a:t>Saccotelli </a:t>
            </a:r>
            <a:r>
              <a:rPr lang="it-IT" sz="1800" dirty="0" err="1"/>
              <a:t>leonardo</a:t>
            </a:r>
            <a:r>
              <a:rPr lang="it-IT" sz="1800" dirty="0"/>
              <a:t> (</a:t>
            </a:r>
            <a:r>
              <a:rPr lang="it-IT" sz="1800" dirty="0" err="1"/>
              <a:t>mat</a:t>
            </a:r>
            <a:r>
              <a:rPr lang="it-IT" sz="1800" dirty="0"/>
              <a:t>. 646932)</a:t>
            </a:r>
          </a:p>
        </p:txBody>
      </p:sp>
    </p:spTree>
    <p:extLst>
      <p:ext uri="{BB962C8B-B14F-4D97-AF65-F5344CB8AC3E}">
        <p14:creationId xmlns:p14="http://schemas.microsoft.com/office/powerpoint/2010/main" val="17804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895912" y="171147"/>
            <a:ext cx="8127525" cy="1478570"/>
          </a:xfrm>
        </p:spPr>
        <p:txBody>
          <a:bodyPr>
            <a:normAutofit/>
          </a:bodyPr>
          <a:lstStyle/>
          <a:p>
            <a:pPr algn="ctr"/>
            <a:r>
              <a:rPr lang="it-IT" sz="4800">
                <a:solidFill>
                  <a:schemeClr val="tx2"/>
                </a:solidFill>
                <a:latin typeface="+mn-lt"/>
                <a:ea typeface="+mn-ea"/>
                <a:cs typeface="+mn-cs"/>
              </a:rPr>
              <a:t>ANALISI DEI REQUISITI</a:t>
            </a:r>
            <a:endParaRPr lang="it-IT" sz="4800" dirty="0">
              <a:solidFill>
                <a:schemeClr val="tx2"/>
              </a:solidFill>
              <a:latin typeface="+mn-lt"/>
              <a:ea typeface="+mn-ea"/>
              <a:cs typeface="+mn-cs"/>
            </a:endParaRPr>
          </a:p>
        </p:txBody>
      </p:sp>
      <p:graphicFrame>
        <p:nvGraphicFramePr>
          <p:cNvPr id="5" name="Segnaposto contenuto 4">
            <a:extLst>
              <a:ext uri="{FF2B5EF4-FFF2-40B4-BE49-F238E27FC236}">
                <a16:creationId xmlns:a16="http://schemas.microsoft.com/office/drawing/2014/main" id="{7347738A-292D-45D0-A665-1EF5457A7C91}"/>
              </a:ext>
            </a:extLst>
          </p:cNvPr>
          <p:cNvGraphicFramePr>
            <a:graphicFrameLocks noGrp="1"/>
          </p:cNvGraphicFramePr>
          <p:nvPr>
            <p:ph idx="1"/>
            <p:extLst>
              <p:ext uri="{D42A27DB-BD31-4B8C-83A1-F6EECF244321}">
                <p14:modId xmlns:p14="http://schemas.microsoft.com/office/powerpoint/2010/main" val="973288730"/>
              </p:ext>
            </p:extLst>
          </p:nvPr>
        </p:nvGraphicFramePr>
        <p:xfrm>
          <a:off x="1872098" y="1320893"/>
          <a:ext cx="3485713" cy="5268816"/>
        </p:xfrm>
        <a:graphic>
          <a:graphicData uri="http://schemas.openxmlformats.org/drawingml/2006/table">
            <a:tbl>
              <a:tblPr>
                <a:tableStyleId>{FABFCF23-3B69-468F-B69F-88F6DE6A72F2}</a:tableStyleId>
              </a:tblPr>
              <a:tblGrid>
                <a:gridCol w="1109566">
                  <a:extLst>
                    <a:ext uri="{9D8B030D-6E8A-4147-A177-3AD203B41FA5}">
                      <a16:colId xmlns:a16="http://schemas.microsoft.com/office/drawing/2014/main" val="1745685410"/>
                    </a:ext>
                  </a:extLst>
                </a:gridCol>
                <a:gridCol w="2376147">
                  <a:extLst>
                    <a:ext uri="{9D8B030D-6E8A-4147-A177-3AD203B41FA5}">
                      <a16:colId xmlns:a16="http://schemas.microsoft.com/office/drawing/2014/main" val="206100671"/>
                    </a:ext>
                  </a:extLst>
                </a:gridCol>
              </a:tblGrid>
              <a:tr h="626923">
                <a:tc>
                  <a:txBody>
                    <a:bodyPr/>
                    <a:lstStyle/>
                    <a:p>
                      <a:pPr algn="ctr" fontAlgn="ctr"/>
                      <a:r>
                        <a:rPr lang="it-IT" sz="1800" b="1" u="none" strike="noStrike" dirty="0">
                          <a:effectLst/>
                        </a:rPr>
                        <a:t>Codice Requisito</a:t>
                      </a:r>
                      <a:endParaRPr lang="it-IT" sz="1800" b="1" i="0" u="none" strike="noStrike" dirty="0">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800" b="1" u="none" strike="noStrike" dirty="0">
                          <a:effectLst/>
                        </a:rPr>
                        <a:t>Descrizione</a:t>
                      </a:r>
                      <a:endParaRPr lang="it-IT" sz="1800" b="1" i="0" u="none" strike="noStrike" dirty="0">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1453397120"/>
                  </a:ext>
                </a:extLst>
              </a:tr>
              <a:tr h="280170">
                <a:tc>
                  <a:txBody>
                    <a:bodyPr/>
                    <a:lstStyle/>
                    <a:p>
                      <a:pPr algn="ctr" fontAlgn="ctr"/>
                      <a:r>
                        <a:rPr lang="it-IT" sz="1600" u="none" strike="noStrike">
                          <a:effectLst/>
                        </a:rPr>
                        <a:t>R1</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Registrazione</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115900299"/>
                  </a:ext>
                </a:extLst>
              </a:tr>
              <a:tr h="280170">
                <a:tc>
                  <a:txBody>
                    <a:bodyPr/>
                    <a:lstStyle/>
                    <a:p>
                      <a:pPr algn="ctr" fontAlgn="ctr"/>
                      <a:r>
                        <a:rPr lang="it-IT" sz="1600" u="none" strike="noStrike">
                          <a:effectLst/>
                        </a:rPr>
                        <a:t>R2</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dirty="0">
                          <a:effectLst/>
                        </a:rPr>
                        <a:t>Login</a:t>
                      </a:r>
                      <a:endParaRPr lang="it-IT" sz="1600" b="0" i="0" u="none" strike="noStrike" dirty="0">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2986453987"/>
                  </a:ext>
                </a:extLst>
              </a:tr>
              <a:tr h="280170">
                <a:tc>
                  <a:txBody>
                    <a:bodyPr/>
                    <a:lstStyle/>
                    <a:p>
                      <a:pPr algn="ctr" fontAlgn="ctr"/>
                      <a:r>
                        <a:rPr lang="it-IT" sz="1600" u="none" strike="noStrike">
                          <a:effectLst/>
                        </a:rPr>
                        <a:t>R3</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Modifica Profilo</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1353157801"/>
                  </a:ext>
                </a:extLst>
              </a:tr>
              <a:tr h="280170">
                <a:tc>
                  <a:txBody>
                    <a:bodyPr/>
                    <a:lstStyle/>
                    <a:p>
                      <a:pPr algn="ctr" fontAlgn="ctr"/>
                      <a:r>
                        <a:rPr lang="it-IT" sz="1600" u="none" strike="noStrike">
                          <a:effectLst/>
                        </a:rPr>
                        <a:t>R4</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Ricerca Attività</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2015268415"/>
                  </a:ext>
                </a:extLst>
              </a:tr>
              <a:tr h="335073">
                <a:tc>
                  <a:txBody>
                    <a:bodyPr/>
                    <a:lstStyle/>
                    <a:p>
                      <a:pPr algn="ctr" fontAlgn="ctr"/>
                      <a:r>
                        <a:rPr lang="it-IT" sz="1600" u="none" strike="noStrike">
                          <a:effectLst/>
                        </a:rPr>
                        <a:t>R5</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Visualizza Info Attività</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696164020"/>
                  </a:ext>
                </a:extLst>
              </a:tr>
              <a:tr h="335073">
                <a:tc>
                  <a:txBody>
                    <a:bodyPr/>
                    <a:lstStyle/>
                    <a:p>
                      <a:pPr algn="ctr" fontAlgn="ctr"/>
                      <a:r>
                        <a:rPr lang="it-IT" sz="1600" u="none" strike="noStrike">
                          <a:effectLst/>
                        </a:rPr>
                        <a:t>R6</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Visualizza Recensioni</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3902095841"/>
                  </a:ext>
                </a:extLst>
              </a:tr>
              <a:tr h="335073">
                <a:tc>
                  <a:txBody>
                    <a:bodyPr/>
                    <a:lstStyle/>
                    <a:p>
                      <a:pPr algn="ctr" fontAlgn="ctr"/>
                      <a:r>
                        <a:rPr lang="it-IT" sz="1600" u="none" strike="noStrike">
                          <a:effectLst/>
                        </a:rPr>
                        <a:t>R7</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Inserisci Recensione</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2473932466"/>
                  </a:ext>
                </a:extLst>
              </a:tr>
              <a:tr h="280170">
                <a:tc>
                  <a:txBody>
                    <a:bodyPr/>
                    <a:lstStyle/>
                    <a:p>
                      <a:pPr algn="ctr" fontAlgn="ctr"/>
                      <a:r>
                        <a:rPr lang="it-IT" sz="1600" u="none" strike="noStrike">
                          <a:effectLst/>
                        </a:rPr>
                        <a:t>R8</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Visualizza Menù</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1175679216"/>
                  </a:ext>
                </a:extLst>
              </a:tr>
              <a:tr h="557572">
                <a:tc>
                  <a:txBody>
                    <a:bodyPr/>
                    <a:lstStyle/>
                    <a:p>
                      <a:pPr algn="ctr" fontAlgn="ctr"/>
                      <a:r>
                        <a:rPr lang="it-IT" sz="1600" u="none" strike="noStrike">
                          <a:effectLst/>
                        </a:rPr>
                        <a:t>R9</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Aggiungi Pasto Al Carrello</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44116355"/>
                  </a:ext>
                </a:extLst>
              </a:tr>
              <a:tr h="557572">
                <a:tc>
                  <a:txBody>
                    <a:bodyPr/>
                    <a:lstStyle/>
                    <a:p>
                      <a:pPr algn="ctr" fontAlgn="ctr"/>
                      <a:r>
                        <a:rPr lang="it-IT" sz="1600" u="none" strike="noStrike">
                          <a:effectLst/>
                        </a:rPr>
                        <a:t>R10</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Personalizza Pasto Selezionato</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3470870038"/>
                  </a:ext>
                </a:extLst>
              </a:tr>
              <a:tr h="280170">
                <a:tc>
                  <a:txBody>
                    <a:bodyPr/>
                    <a:lstStyle/>
                    <a:p>
                      <a:pPr algn="ctr" fontAlgn="ctr"/>
                      <a:r>
                        <a:rPr lang="it-IT" sz="1600" u="none" strike="noStrike">
                          <a:effectLst/>
                        </a:rPr>
                        <a:t>R11</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dirty="0">
                          <a:effectLst/>
                        </a:rPr>
                        <a:t>Visualizza Carrello</a:t>
                      </a:r>
                      <a:endParaRPr lang="it-IT" sz="1600" b="0" i="0" u="none" strike="noStrike" dirty="0">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978697375"/>
                  </a:ext>
                </a:extLst>
              </a:tr>
              <a:tr h="280170">
                <a:tc>
                  <a:txBody>
                    <a:bodyPr/>
                    <a:lstStyle/>
                    <a:p>
                      <a:pPr algn="ctr" fontAlgn="ctr"/>
                      <a:r>
                        <a:rPr lang="it-IT" sz="1600" u="none" strike="noStrike">
                          <a:effectLst/>
                        </a:rPr>
                        <a:t>R12</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Check-Out</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1378386722"/>
                  </a:ext>
                </a:extLst>
              </a:tr>
              <a:tr h="280170">
                <a:tc>
                  <a:txBody>
                    <a:bodyPr/>
                    <a:lstStyle/>
                    <a:p>
                      <a:pPr algn="ctr" fontAlgn="ctr"/>
                      <a:r>
                        <a:rPr lang="it-IT" sz="1600" u="none" strike="noStrike">
                          <a:effectLst/>
                        </a:rPr>
                        <a:t>R13</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a:effectLst/>
                        </a:rPr>
                        <a:t>Modifica Carrello</a:t>
                      </a:r>
                      <a:endParaRPr lang="it-IT" sz="1600" b="0" i="0" u="none" strike="noStrike">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3262725041"/>
                  </a:ext>
                </a:extLst>
              </a:tr>
              <a:tr h="280170">
                <a:tc>
                  <a:txBody>
                    <a:bodyPr/>
                    <a:lstStyle/>
                    <a:p>
                      <a:pPr algn="ctr" fontAlgn="ctr"/>
                      <a:r>
                        <a:rPr lang="it-IT" sz="1600" u="none" strike="noStrike">
                          <a:effectLst/>
                        </a:rPr>
                        <a:t>R14</a:t>
                      </a:r>
                      <a:endParaRPr lang="it-IT" sz="1600" b="0" i="0" u="none" strike="noStrike">
                        <a:solidFill>
                          <a:srgbClr val="000000"/>
                        </a:solidFill>
                        <a:effectLst/>
                        <a:latin typeface="Bookman Old Style" panose="02050604050505020204" pitchFamily="18" charset="0"/>
                      </a:endParaRPr>
                    </a:p>
                  </a:txBody>
                  <a:tcPr marL="2434" marR="2434" marT="2434" marB="0" anchor="ctr"/>
                </a:tc>
                <a:tc>
                  <a:txBody>
                    <a:bodyPr/>
                    <a:lstStyle/>
                    <a:p>
                      <a:pPr algn="ctr" fontAlgn="ctr"/>
                      <a:r>
                        <a:rPr lang="it-IT" sz="1600" u="none" strike="noStrike" dirty="0">
                          <a:effectLst/>
                        </a:rPr>
                        <a:t>Annulla Ordine</a:t>
                      </a:r>
                      <a:endParaRPr lang="it-IT" sz="1600" b="0" i="0" u="none" strike="noStrike" dirty="0">
                        <a:solidFill>
                          <a:srgbClr val="000000"/>
                        </a:solidFill>
                        <a:effectLst/>
                        <a:latin typeface="Bookman Old Style" panose="02050604050505020204" pitchFamily="18" charset="0"/>
                      </a:endParaRPr>
                    </a:p>
                  </a:txBody>
                  <a:tcPr marL="2434" marR="2434" marT="2434" marB="0" anchor="ctr"/>
                </a:tc>
                <a:extLst>
                  <a:ext uri="{0D108BD9-81ED-4DB2-BD59-A6C34878D82A}">
                    <a16:rowId xmlns:a16="http://schemas.microsoft.com/office/drawing/2014/main" val="2623546368"/>
                  </a:ext>
                </a:extLst>
              </a:tr>
            </a:tbl>
          </a:graphicData>
        </a:graphic>
      </p:graphicFrame>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aphicFrame>
        <p:nvGraphicFramePr>
          <p:cNvPr id="6" name="Tabella 5">
            <a:extLst>
              <a:ext uri="{FF2B5EF4-FFF2-40B4-BE49-F238E27FC236}">
                <a16:creationId xmlns:a16="http://schemas.microsoft.com/office/drawing/2014/main" id="{FB27D9DE-E8A1-4E59-BA0E-E49EF40EDF7E}"/>
              </a:ext>
            </a:extLst>
          </p:cNvPr>
          <p:cNvGraphicFramePr>
            <a:graphicFrameLocks noGrp="1"/>
          </p:cNvGraphicFramePr>
          <p:nvPr>
            <p:extLst>
              <p:ext uri="{D42A27DB-BD31-4B8C-83A1-F6EECF244321}">
                <p14:modId xmlns:p14="http://schemas.microsoft.com/office/powerpoint/2010/main" val="3013243209"/>
              </p:ext>
            </p:extLst>
          </p:nvPr>
        </p:nvGraphicFramePr>
        <p:xfrm>
          <a:off x="6888600" y="1320892"/>
          <a:ext cx="3484800" cy="5268820"/>
        </p:xfrm>
        <a:graphic>
          <a:graphicData uri="http://schemas.openxmlformats.org/drawingml/2006/table">
            <a:tbl>
              <a:tblPr>
                <a:tableStyleId>{FABFCF23-3B69-468F-B69F-88F6DE6A72F2}</a:tableStyleId>
              </a:tblPr>
              <a:tblGrid>
                <a:gridCol w="1109277">
                  <a:extLst>
                    <a:ext uri="{9D8B030D-6E8A-4147-A177-3AD203B41FA5}">
                      <a16:colId xmlns:a16="http://schemas.microsoft.com/office/drawing/2014/main" val="4115984746"/>
                    </a:ext>
                  </a:extLst>
                </a:gridCol>
                <a:gridCol w="2375523">
                  <a:extLst>
                    <a:ext uri="{9D8B030D-6E8A-4147-A177-3AD203B41FA5}">
                      <a16:colId xmlns:a16="http://schemas.microsoft.com/office/drawing/2014/main" val="314345009"/>
                    </a:ext>
                  </a:extLst>
                </a:gridCol>
              </a:tblGrid>
              <a:tr h="296280">
                <a:tc>
                  <a:txBody>
                    <a:bodyPr/>
                    <a:lstStyle/>
                    <a:p>
                      <a:pPr algn="ctr" fontAlgn="ctr"/>
                      <a:r>
                        <a:rPr lang="it-IT" sz="1600" u="none" strike="noStrike">
                          <a:effectLst/>
                        </a:rPr>
                        <a:t>R15</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dirty="0">
                          <a:effectLst/>
                        </a:rPr>
                        <a:t>Visualizza Dettagli Pasto</a:t>
                      </a:r>
                      <a:endParaRPr lang="it-IT" sz="1600" b="0" i="0" u="none" strike="noStrike" dirty="0">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009718160"/>
                  </a:ext>
                </a:extLst>
              </a:tr>
              <a:tr h="296280">
                <a:tc>
                  <a:txBody>
                    <a:bodyPr/>
                    <a:lstStyle/>
                    <a:p>
                      <a:pPr algn="ctr" fontAlgn="ctr"/>
                      <a:r>
                        <a:rPr lang="it-IT" sz="1600" u="none" strike="noStrike">
                          <a:effectLst/>
                        </a:rPr>
                        <a:t>R16</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Visualizza Lista Ordini</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788652500"/>
                  </a:ext>
                </a:extLst>
              </a:tr>
              <a:tr h="355045">
                <a:tc>
                  <a:txBody>
                    <a:bodyPr/>
                    <a:lstStyle/>
                    <a:p>
                      <a:pPr algn="ctr" fontAlgn="ctr"/>
                      <a:r>
                        <a:rPr lang="it-IT" sz="1600" u="none" strike="noStrike">
                          <a:effectLst/>
                        </a:rPr>
                        <a:t>R17</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dirty="0">
                          <a:effectLst/>
                        </a:rPr>
                        <a:t>Visualizza Dettagli Ordine</a:t>
                      </a:r>
                      <a:endParaRPr lang="it-IT" sz="1600" b="0" i="0" u="none" strike="noStrike" dirty="0">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043834983"/>
                  </a:ext>
                </a:extLst>
              </a:tr>
              <a:tr h="296280">
                <a:tc>
                  <a:txBody>
                    <a:bodyPr/>
                    <a:lstStyle/>
                    <a:p>
                      <a:pPr algn="ctr" fontAlgn="ctr"/>
                      <a:r>
                        <a:rPr lang="it-IT" sz="1600" u="none" strike="noStrike">
                          <a:effectLst/>
                        </a:rPr>
                        <a:t>R18</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Richiesta Registrazione</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174135951"/>
                  </a:ext>
                </a:extLst>
              </a:tr>
              <a:tr h="237706">
                <a:tc>
                  <a:txBody>
                    <a:bodyPr/>
                    <a:lstStyle/>
                    <a:p>
                      <a:pPr algn="ctr" fontAlgn="ctr"/>
                      <a:r>
                        <a:rPr lang="it-IT" sz="1600" u="none" strike="noStrike">
                          <a:effectLst/>
                        </a:rPr>
                        <a:t>R19</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Accesso</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652376258"/>
                  </a:ext>
                </a:extLst>
              </a:tr>
              <a:tr h="296280">
                <a:tc>
                  <a:txBody>
                    <a:bodyPr/>
                    <a:lstStyle/>
                    <a:p>
                      <a:pPr algn="ctr" fontAlgn="ctr"/>
                      <a:r>
                        <a:rPr lang="it-IT" sz="1600" u="none" strike="noStrike">
                          <a:effectLst/>
                        </a:rPr>
                        <a:t>R20</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Modifica Info Attività</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896308511"/>
                  </a:ext>
                </a:extLst>
              </a:tr>
              <a:tr h="355045">
                <a:tc>
                  <a:txBody>
                    <a:bodyPr/>
                    <a:lstStyle/>
                    <a:p>
                      <a:pPr algn="ctr" fontAlgn="ctr"/>
                      <a:r>
                        <a:rPr lang="it-IT" sz="1600" u="none" strike="noStrike">
                          <a:effectLst/>
                        </a:rPr>
                        <a:t>R21</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Aggiungi Categoria Al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788936080"/>
                  </a:ext>
                </a:extLst>
              </a:tr>
              <a:tr h="473664">
                <a:tc>
                  <a:txBody>
                    <a:bodyPr/>
                    <a:lstStyle/>
                    <a:p>
                      <a:pPr algn="ctr" fontAlgn="ctr"/>
                      <a:r>
                        <a:rPr lang="it-IT" sz="1600" u="none" strike="noStrike">
                          <a:effectLst/>
                        </a:rPr>
                        <a:t>R22</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Modifica Categoria Del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999556836"/>
                  </a:ext>
                </a:extLst>
              </a:tr>
              <a:tr h="355045">
                <a:tc>
                  <a:txBody>
                    <a:bodyPr/>
                    <a:lstStyle/>
                    <a:p>
                      <a:pPr algn="ctr" fontAlgn="ctr"/>
                      <a:r>
                        <a:rPr lang="it-IT" sz="1600" u="none" strike="noStrike">
                          <a:effectLst/>
                        </a:rPr>
                        <a:t>R23</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Elimina Categoria Dal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395295788"/>
                  </a:ext>
                </a:extLst>
              </a:tr>
              <a:tr h="296280">
                <a:tc>
                  <a:txBody>
                    <a:bodyPr/>
                    <a:lstStyle/>
                    <a:p>
                      <a:pPr algn="ctr" fontAlgn="ctr"/>
                      <a:r>
                        <a:rPr lang="it-IT" sz="1600" u="none" strike="noStrike">
                          <a:effectLst/>
                        </a:rPr>
                        <a:t>R24</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Inserisci Pasto Al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68919249"/>
                  </a:ext>
                </a:extLst>
              </a:tr>
              <a:tr h="237706">
                <a:tc>
                  <a:txBody>
                    <a:bodyPr/>
                    <a:lstStyle/>
                    <a:p>
                      <a:pPr algn="ctr" fontAlgn="ctr"/>
                      <a:r>
                        <a:rPr lang="it-IT" sz="1600" u="none" strike="noStrike">
                          <a:effectLst/>
                        </a:rPr>
                        <a:t>R25</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Modifica Pasto</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158689629"/>
                  </a:ext>
                </a:extLst>
              </a:tr>
              <a:tr h="296280">
                <a:tc>
                  <a:txBody>
                    <a:bodyPr/>
                    <a:lstStyle/>
                    <a:p>
                      <a:pPr algn="ctr" fontAlgn="ctr"/>
                      <a:r>
                        <a:rPr lang="it-IT" sz="1600" u="none" strike="noStrike">
                          <a:effectLst/>
                        </a:rPr>
                        <a:t>R26</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Elimina Pasto Dal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1535739182"/>
                  </a:ext>
                </a:extLst>
              </a:tr>
              <a:tr h="237706">
                <a:tc>
                  <a:txBody>
                    <a:bodyPr/>
                    <a:lstStyle/>
                    <a:p>
                      <a:pPr algn="ctr" fontAlgn="ctr"/>
                      <a:r>
                        <a:rPr lang="it-IT" sz="1600" u="none" strike="noStrike">
                          <a:effectLst/>
                        </a:rPr>
                        <a:t>R27</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Anteprima Menù</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589151387"/>
                  </a:ext>
                </a:extLst>
              </a:tr>
              <a:tr h="473664">
                <a:tc>
                  <a:txBody>
                    <a:bodyPr/>
                    <a:lstStyle/>
                    <a:p>
                      <a:pPr algn="ctr" fontAlgn="ctr"/>
                      <a:r>
                        <a:rPr lang="it-IT" sz="1600" u="none" strike="noStrike">
                          <a:effectLst/>
                        </a:rPr>
                        <a:t>R28</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Visualizza Lista Ordini Ricevuti</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556393512"/>
                  </a:ext>
                </a:extLst>
              </a:tr>
              <a:tr h="355045">
                <a:tc>
                  <a:txBody>
                    <a:bodyPr/>
                    <a:lstStyle/>
                    <a:p>
                      <a:pPr algn="ctr" fontAlgn="ctr"/>
                      <a:r>
                        <a:rPr lang="it-IT" sz="1600" u="none" strike="noStrike">
                          <a:effectLst/>
                        </a:rPr>
                        <a:t>R29</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a:effectLst/>
                        </a:rPr>
                        <a:t>Aggiorna Status Ordine</a:t>
                      </a:r>
                      <a:endParaRPr lang="it-IT" sz="1600" b="0" i="0" u="none" strike="noStrike">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2536878350"/>
                  </a:ext>
                </a:extLst>
              </a:tr>
              <a:tr h="355045">
                <a:tc>
                  <a:txBody>
                    <a:bodyPr/>
                    <a:lstStyle/>
                    <a:p>
                      <a:pPr algn="ctr" fontAlgn="ctr"/>
                      <a:r>
                        <a:rPr lang="it-IT" sz="1600" u="none" strike="noStrike">
                          <a:effectLst/>
                        </a:rPr>
                        <a:t>R30</a:t>
                      </a:r>
                      <a:endParaRPr lang="it-IT" sz="1600" b="0" i="0" u="none" strike="noStrike">
                        <a:solidFill>
                          <a:srgbClr val="000000"/>
                        </a:solidFill>
                        <a:effectLst/>
                        <a:latin typeface="Bookman Old Style" panose="02050604050505020204" pitchFamily="18" charset="0"/>
                      </a:endParaRPr>
                    </a:p>
                  </a:txBody>
                  <a:tcPr marL="1807" marR="1807" marT="1807" marB="0" anchor="ctr"/>
                </a:tc>
                <a:tc>
                  <a:txBody>
                    <a:bodyPr/>
                    <a:lstStyle/>
                    <a:p>
                      <a:pPr algn="ctr" fontAlgn="ctr"/>
                      <a:r>
                        <a:rPr lang="it-IT" sz="1600" u="none" strike="noStrike" dirty="0">
                          <a:effectLst/>
                        </a:rPr>
                        <a:t>Visualizza Profilo Personale</a:t>
                      </a:r>
                      <a:endParaRPr lang="it-IT" sz="1600" b="0" i="0" u="none" strike="noStrike" dirty="0">
                        <a:solidFill>
                          <a:srgbClr val="000000"/>
                        </a:solidFill>
                        <a:effectLst/>
                        <a:latin typeface="Bookman Old Style" panose="02050604050505020204" pitchFamily="18" charset="0"/>
                      </a:endParaRPr>
                    </a:p>
                  </a:txBody>
                  <a:tcPr marL="1807" marR="1807" marT="1807" marB="0" anchor="ctr"/>
                </a:tc>
                <a:extLst>
                  <a:ext uri="{0D108BD9-81ED-4DB2-BD59-A6C34878D82A}">
                    <a16:rowId xmlns:a16="http://schemas.microsoft.com/office/drawing/2014/main" val="3355027347"/>
                  </a:ext>
                </a:extLst>
              </a:tr>
            </a:tbl>
          </a:graphicData>
        </a:graphic>
      </p:graphicFrame>
    </p:spTree>
    <p:extLst>
      <p:ext uri="{BB962C8B-B14F-4D97-AF65-F5344CB8AC3E}">
        <p14:creationId xmlns:p14="http://schemas.microsoft.com/office/powerpoint/2010/main" val="31287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PROTOTIPO A BASSA </a:t>
            </a:r>
            <a:r>
              <a:rPr lang="it-IT" sz="4800" dirty="0" err="1">
                <a:solidFill>
                  <a:schemeClr val="tx2"/>
                </a:solidFill>
                <a:latin typeface="+mn-lt"/>
                <a:ea typeface="+mn-ea"/>
                <a:cs typeface="+mn-cs"/>
              </a:rPr>
              <a:t>FEDELTà</a:t>
            </a:r>
            <a:r>
              <a:rPr lang="it-IT" sz="4800" dirty="0">
                <a:solidFill>
                  <a:schemeClr val="tx2"/>
                </a:solidFill>
                <a:latin typeface="+mn-lt"/>
                <a:ea typeface="+mn-ea"/>
                <a:cs typeface="+mn-cs"/>
              </a:rPr>
              <a:t>: CLIENTE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 name="Immagine 4" descr="Immagine che contiene testo&#10;&#10;Descrizione generata automaticamente">
            <a:extLst>
              <a:ext uri="{FF2B5EF4-FFF2-40B4-BE49-F238E27FC236}">
                <a16:creationId xmlns:a16="http://schemas.microsoft.com/office/drawing/2014/main" id="{927539EE-C838-45F3-9371-D47FEC73A316}"/>
              </a:ext>
            </a:extLst>
          </p:cNvPr>
          <p:cNvPicPr preferRelativeResize="0">
            <a:picLocks/>
          </p:cNvPicPr>
          <p:nvPr/>
        </p:nvPicPr>
        <p:blipFill>
          <a:blip r:embed="rId2"/>
          <a:stretch>
            <a:fillRect/>
          </a:stretch>
        </p:blipFill>
        <p:spPr>
          <a:xfrm>
            <a:off x="9111612" y="2081594"/>
            <a:ext cx="2520000" cy="4320000"/>
          </a:xfrm>
          <a:prstGeom prst="rect">
            <a:avLst/>
          </a:prstGeom>
        </p:spPr>
      </p:pic>
      <p:pic>
        <p:nvPicPr>
          <p:cNvPr id="7" name="Immagine 6" descr="Immagine che contiene testo, stanza, inpiedi&#10;&#10;Descrizione generata automaticamente">
            <a:extLst>
              <a:ext uri="{FF2B5EF4-FFF2-40B4-BE49-F238E27FC236}">
                <a16:creationId xmlns:a16="http://schemas.microsoft.com/office/drawing/2014/main" id="{E5EB4CA9-AF17-4C92-B109-ADC489AB88CC}"/>
              </a:ext>
            </a:extLst>
          </p:cNvPr>
          <p:cNvPicPr preferRelativeResize="0">
            <a:picLocks/>
          </p:cNvPicPr>
          <p:nvPr/>
        </p:nvPicPr>
        <p:blipFill>
          <a:blip r:embed="rId3"/>
          <a:stretch>
            <a:fillRect/>
          </a:stretch>
        </p:blipFill>
        <p:spPr>
          <a:xfrm>
            <a:off x="477916" y="2069101"/>
            <a:ext cx="2520000" cy="4320000"/>
          </a:xfrm>
          <a:prstGeom prst="rect">
            <a:avLst/>
          </a:prstGeom>
        </p:spPr>
      </p:pic>
      <p:pic>
        <p:nvPicPr>
          <p:cNvPr id="40" name="Immagine 39" descr="Immagine che contiene testo&#10;&#10;Descrizione generata automaticamente">
            <a:extLst>
              <a:ext uri="{FF2B5EF4-FFF2-40B4-BE49-F238E27FC236}">
                <a16:creationId xmlns:a16="http://schemas.microsoft.com/office/drawing/2014/main" id="{A166F9E3-1274-44CB-8AC8-79A9C8207A10}"/>
              </a:ext>
            </a:extLst>
          </p:cNvPr>
          <p:cNvPicPr preferRelativeResize="0">
            <a:picLocks/>
          </p:cNvPicPr>
          <p:nvPr/>
        </p:nvPicPr>
        <p:blipFill>
          <a:blip r:embed="rId4"/>
          <a:stretch>
            <a:fillRect/>
          </a:stretch>
        </p:blipFill>
        <p:spPr>
          <a:xfrm>
            <a:off x="3358835" y="2069101"/>
            <a:ext cx="2520000" cy="4320000"/>
          </a:xfrm>
          <a:prstGeom prst="rect">
            <a:avLst/>
          </a:prstGeom>
        </p:spPr>
      </p:pic>
      <p:sp>
        <p:nvSpPr>
          <p:cNvPr id="56" name="Segnaposto contenuto 2">
            <a:extLst>
              <a:ext uri="{FF2B5EF4-FFF2-40B4-BE49-F238E27FC236}">
                <a16:creationId xmlns:a16="http://schemas.microsoft.com/office/drawing/2014/main" id="{095BD6CC-E229-4642-B72C-DC84365E244F}"/>
              </a:ext>
            </a:extLst>
          </p:cNvPr>
          <p:cNvSpPr>
            <a:spLocks noGrp="1"/>
          </p:cNvSpPr>
          <p:nvPr>
            <p:ph idx="1"/>
          </p:nvPr>
        </p:nvSpPr>
        <p:spPr>
          <a:xfrm>
            <a:off x="1141412" y="1382714"/>
            <a:ext cx="9905999" cy="608012"/>
          </a:xfrm>
        </p:spPr>
        <p:txBody>
          <a:bodyPr>
            <a:normAutofit/>
          </a:bodyPr>
          <a:lstStyle/>
          <a:p>
            <a:pPr marL="0" indent="0" algn="ctr">
              <a:buNone/>
            </a:pPr>
            <a:r>
              <a:rPr lang="it-IT" sz="2000" dirty="0"/>
              <a:t>Link </a:t>
            </a:r>
            <a:r>
              <a:rPr lang="it-IT" sz="2000" dirty="0" err="1"/>
              <a:t>MarvelApp</a:t>
            </a:r>
            <a:r>
              <a:rPr lang="it-IT" sz="2000" dirty="0"/>
              <a:t>: </a:t>
            </a:r>
            <a:r>
              <a:rPr lang="it-IT" sz="2000" dirty="0">
                <a:hlinkClick r:id="rId5">
                  <a:extLst>
                    <a:ext uri="{A12FA001-AC4F-418D-AE19-62706E023703}">
                      <ahyp:hlinkClr xmlns:ahyp="http://schemas.microsoft.com/office/drawing/2018/hyperlinkcolor" val="tx"/>
                    </a:ext>
                  </a:extLst>
                </a:hlinkClick>
              </a:rPr>
              <a:t>https://marvelapp.com/prototype/69ddbh7</a:t>
            </a:r>
            <a:endParaRPr lang="it-IT" sz="2000" dirty="0"/>
          </a:p>
          <a:p>
            <a:pPr algn="l"/>
            <a:endParaRPr lang="it-IT" sz="1800" b="0" i="0" u="none" strike="noStrike" baseline="0" dirty="0">
              <a:latin typeface="Bookman Old Style" panose="02050604050505020204" pitchFamily="18" charset="0"/>
            </a:endParaRPr>
          </a:p>
        </p:txBody>
      </p:sp>
      <p:pic>
        <p:nvPicPr>
          <p:cNvPr id="9" name="Immagine 8" descr="Immagine che contiene testo&#10;&#10;Descrizione generata automaticamente">
            <a:extLst>
              <a:ext uri="{FF2B5EF4-FFF2-40B4-BE49-F238E27FC236}">
                <a16:creationId xmlns:a16="http://schemas.microsoft.com/office/drawing/2014/main" id="{086B0B20-72EF-4DB4-B022-54D3F7D84842}"/>
              </a:ext>
            </a:extLst>
          </p:cNvPr>
          <p:cNvPicPr preferRelativeResize="0">
            <a:picLocks/>
          </p:cNvPicPr>
          <p:nvPr/>
        </p:nvPicPr>
        <p:blipFill>
          <a:blip r:embed="rId6"/>
          <a:stretch>
            <a:fillRect/>
          </a:stretch>
        </p:blipFill>
        <p:spPr>
          <a:xfrm>
            <a:off x="6212759" y="2069101"/>
            <a:ext cx="2520000" cy="4320000"/>
          </a:xfrm>
          <a:prstGeom prst="rect">
            <a:avLst/>
          </a:prstGeom>
        </p:spPr>
      </p:pic>
    </p:spTree>
    <p:extLst>
      <p:ext uri="{BB962C8B-B14F-4D97-AF65-F5344CB8AC3E}">
        <p14:creationId xmlns:p14="http://schemas.microsoft.com/office/powerpoint/2010/main" val="3527190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PROTOTIPO A BASSA </a:t>
            </a:r>
            <a:r>
              <a:rPr lang="it-IT" sz="4800" dirty="0" err="1">
                <a:solidFill>
                  <a:schemeClr val="tx2"/>
                </a:solidFill>
                <a:latin typeface="+mn-lt"/>
                <a:ea typeface="+mn-ea"/>
                <a:cs typeface="+mn-cs"/>
              </a:rPr>
              <a:t>FEDELTà</a:t>
            </a:r>
            <a:r>
              <a:rPr lang="it-IT" sz="4800" dirty="0">
                <a:solidFill>
                  <a:schemeClr val="tx2"/>
                </a:solidFill>
                <a:latin typeface="+mn-lt"/>
                <a:ea typeface="+mn-ea"/>
                <a:cs typeface="+mn-cs"/>
              </a:rPr>
              <a:t>: RISTORATORE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57" name="Segnaposto contenuto 2">
            <a:extLst>
              <a:ext uri="{FF2B5EF4-FFF2-40B4-BE49-F238E27FC236}">
                <a16:creationId xmlns:a16="http://schemas.microsoft.com/office/drawing/2014/main" id="{B932982C-C1CB-4F09-B21F-38F9075DC690}"/>
              </a:ext>
            </a:extLst>
          </p:cNvPr>
          <p:cNvSpPr txBox="1">
            <a:spLocks/>
          </p:cNvSpPr>
          <p:nvPr/>
        </p:nvSpPr>
        <p:spPr>
          <a:xfrm>
            <a:off x="1206500" y="1686720"/>
            <a:ext cx="9905999" cy="6080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Aft>
                <a:spcPts val="800"/>
              </a:spcAft>
              <a:buNone/>
              <a:tabLst>
                <a:tab pos="1494790" algn="l"/>
              </a:tabLst>
            </a:pPr>
            <a:r>
              <a:rPr lang="it-IT" sz="2000" dirty="0"/>
              <a:t>Link </a:t>
            </a:r>
            <a:r>
              <a:rPr lang="it-IT" sz="2000" dirty="0" err="1"/>
              <a:t>MarvelApp</a:t>
            </a:r>
            <a:r>
              <a:rPr lang="it-IT" sz="2000" dirty="0"/>
              <a:t>: </a:t>
            </a:r>
            <a:r>
              <a:rPr lang="it-IT" sz="2000" dirty="0">
                <a:hlinkClick r:id="rId2">
                  <a:extLst>
                    <a:ext uri="{A12FA001-AC4F-418D-AE19-62706E023703}">
                      <ahyp:hlinkClr xmlns:ahyp="http://schemas.microsoft.com/office/drawing/2018/hyperlinkcolor" val="tx"/>
                    </a:ext>
                  </a:extLst>
                </a:hlinkClick>
              </a:rPr>
              <a:t>https://marvelapp.com/prototype/f2e48d7</a:t>
            </a:r>
            <a:endParaRPr lang="it-IT" sz="2000" dirty="0"/>
          </a:p>
          <a:p>
            <a:endParaRPr lang="it-IT" sz="1800" dirty="0">
              <a:latin typeface="Bookman Old Style" panose="02050604050505020204" pitchFamily="18" charset="0"/>
            </a:endParaRPr>
          </a:p>
        </p:txBody>
      </p:sp>
      <p:pic>
        <p:nvPicPr>
          <p:cNvPr id="6" name="Immagine 5" descr="Immagine che contiene testo, orologio&#10;&#10;Descrizione generata automaticamente">
            <a:extLst>
              <a:ext uri="{FF2B5EF4-FFF2-40B4-BE49-F238E27FC236}">
                <a16:creationId xmlns:a16="http://schemas.microsoft.com/office/drawing/2014/main" id="{846C0BAC-906F-4FCA-8ED4-577E3410CF2E}"/>
              </a:ext>
            </a:extLst>
          </p:cNvPr>
          <p:cNvPicPr preferRelativeResize="0">
            <a:picLocks/>
          </p:cNvPicPr>
          <p:nvPr/>
        </p:nvPicPr>
        <p:blipFill>
          <a:blip r:embed="rId3"/>
          <a:stretch>
            <a:fillRect/>
          </a:stretch>
        </p:blipFill>
        <p:spPr>
          <a:xfrm>
            <a:off x="6274834" y="2104407"/>
            <a:ext cx="2520000" cy="4320000"/>
          </a:xfrm>
          <a:prstGeom prst="rect">
            <a:avLst/>
          </a:prstGeom>
        </p:spPr>
      </p:pic>
      <p:pic>
        <p:nvPicPr>
          <p:cNvPr id="8" name="Immagine 7" descr="Immagine che contiene testo, inpiedi, uomo, stanza&#10;&#10;Descrizione generata automaticamente">
            <a:extLst>
              <a:ext uri="{FF2B5EF4-FFF2-40B4-BE49-F238E27FC236}">
                <a16:creationId xmlns:a16="http://schemas.microsoft.com/office/drawing/2014/main" id="{1A7BF848-0E85-4804-99A3-338A44126DCC}"/>
              </a:ext>
            </a:extLst>
          </p:cNvPr>
          <p:cNvPicPr preferRelativeResize="0">
            <a:picLocks/>
          </p:cNvPicPr>
          <p:nvPr/>
        </p:nvPicPr>
        <p:blipFill>
          <a:blip r:embed="rId4"/>
          <a:stretch>
            <a:fillRect/>
          </a:stretch>
        </p:blipFill>
        <p:spPr>
          <a:xfrm>
            <a:off x="9240994" y="2095805"/>
            <a:ext cx="2520000" cy="4320000"/>
          </a:xfrm>
          <a:prstGeom prst="rect">
            <a:avLst/>
          </a:prstGeom>
        </p:spPr>
      </p:pic>
      <p:pic>
        <p:nvPicPr>
          <p:cNvPr id="10" name="Immagine 9" descr="Immagine che contiene testo, gruppo, inpiedi&#10;&#10;Descrizione generata automaticamente">
            <a:extLst>
              <a:ext uri="{FF2B5EF4-FFF2-40B4-BE49-F238E27FC236}">
                <a16:creationId xmlns:a16="http://schemas.microsoft.com/office/drawing/2014/main" id="{7D471E3D-C620-4B03-93DC-E8E97427EF95}"/>
              </a:ext>
            </a:extLst>
          </p:cNvPr>
          <p:cNvPicPr preferRelativeResize="0">
            <a:picLocks/>
          </p:cNvPicPr>
          <p:nvPr/>
        </p:nvPicPr>
        <p:blipFill>
          <a:blip r:embed="rId5"/>
          <a:stretch>
            <a:fillRect/>
          </a:stretch>
        </p:blipFill>
        <p:spPr>
          <a:xfrm>
            <a:off x="3331524" y="2096675"/>
            <a:ext cx="2520000" cy="4320000"/>
          </a:xfrm>
          <a:prstGeom prst="rect">
            <a:avLst/>
          </a:prstGeom>
        </p:spPr>
      </p:pic>
      <p:pic>
        <p:nvPicPr>
          <p:cNvPr id="24" name="Immagine 23" descr="Immagine che contiene testo&#10;&#10;Descrizione generata automaticamente">
            <a:extLst>
              <a:ext uri="{FF2B5EF4-FFF2-40B4-BE49-F238E27FC236}">
                <a16:creationId xmlns:a16="http://schemas.microsoft.com/office/drawing/2014/main" id="{5A43D1C9-CD3B-4072-B82A-39FE2F5EF46D}"/>
              </a:ext>
            </a:extLst>
          </p:cNvPr>
          <p:cNvPicPr preferRelativeResize="0">
            <a:picLocks/>
          </p:cNvPicPr>
          <p:nvPr/>
        </p:nvPicPr>
        <p:blipFill>
          <a:blip r:embed="rId6"/>
          <a:stretch>
            <a:fillRect/>
          </a:stretch>
        </p:blipFill>
        <p:spPr>
          <a:xfrm>
            <a:off x="393809" y="2104407"/>
            <a:ext cx="2520000" cy="4320000"/>
          </a:xfrm>
          <a:prstGeom prst="rect">
            <a:avLst/>
          </a:prstGeom>
        </p:spPr>
      </p:pic>
    </p:spTree>
    <p:extLst>
      <p:ext uri="{BB962C8B-B14F-4D97-AF65-F5344CB8AC3E}">
        <p14:creationId xmlns:p14="http://schemas.microsoft.com/office/powerpoint/2010/main" val="75271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Test di usabilità sui prototipi a bassa fedeltà</a:t>
            </a: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812801" y="1666570"/>
            <a:ext cx="5335930" cy="509893"/>
          </a:xfrm>
        </p:spPr>
        <p:txBody>
          <a:bodyPr>
            <a:normAutofit/>
          </a:bodyPr>
          <a:lstStyle/>
          <a:p>
            <a:pPr marL="0" indent="0">
              <a:buNone/>
            </a:pPr>
            <a:r>
              <a:rPr lang="it-IT" dirty="0"/>
              <a:t>  DEFINIZIONE PROFILI UTENTE - CLIENTE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 name="Immagine 4" descr="Immagine che contiene uccello&#10;&#10;Descrizione generata automaticamente">
            <a:extLst>
              <a:ext uri="{FF2B5EF4-FFF2-40B4-BE49-F238E27FC236}">
                <a16:creationId xmlns:a16="http://schemas.microsoft.com/office/drawing/2014/main" id="{E6A8B9BB-DA81-44A7-8F76-D757780062D7}"/>
              </a:ext>
            </a:extLst>
          </p:cNvPr>
          <p:cNvPicPr>
            <a:picLocks noChangeAspect="1"/>
          </p:cNvPicPr>
          <p:nvPr/>
        </p:nvPicPr>
        <p:blipFill>
          <a:blip r:embed="rId2"/>
          <a:stretch>
            <a:fillRect/>
          </a:stretch>
        </p:blipFill>
        <p:spPr>
          <a:xfrm>
            <a:off x="3037893" y="2314576"/>
            <a:ext cx="1552792" cy="1419423"/>
          </a:xfrm>
          <a:prstGeom prst="rect">
            <a:avLst/>
          </a:prstGeom>
        </p:spPr>
      </p:pic>
      <p:pic>
        <p:nvPicPr>
          <p:cNvPr id="7" name="Immagine 6">
            <a:extLst>
              <a:ext uri="{FF2B5EF4-FFF2-40B4-BE49-F238E27FC236}">
                <a16:creationId xmlns:a16="http://schemas.microsoft.com/office/drawing/2014/main" id="{22282356-6E28-41E5-81F7-D98183F5E5A7}"/>
              </a:ext>
            </a:extLst>
          </p:cNvPr>
          <p:cNvPicPr>
            <a:picLocks noChangeAspect="1"/>
          </p:cNvPicPr>
          <p:nvPr/>
        </p:nvPicPr>
        <p:blipFill>
          <a:blip r:embed="rId3"/>
          <a:stretch>
            <a:fillRect/>
          </a:stretch>
        </p:blipFill>
        <p:spPr>
          <a:xfrm>
            <a:off x="1026921" y="2314576"/>
            <a:ext cx="1548518" cy="1420491"/>
          </a:xfrm>
          <a:prstGeom prst="rect">
            <a:avLst/>
          </a:prstGeom>
        </p:spPr>
      </p:pic>
      <p:pic>
        <p:nvPicPr>
          <p:cNvPr id="9" name="Immagine 8">
            <a:extLst>
              <a:ext uri="{FF2B5EF4-FFF2-40B4-BE49-F238E27FC236}">
                <a16:creationId xmlns:a16="http://schemas.microsoft.com/office/drawing/2014/main" id="{6744C702-AF3C-4CCA-958B-EF2094118E77}"/>
              </a:ext>
            </a:extLst>
          </p:cNvPr>
          <p:cNvPicPr>
            <a:picLocks noChangeAspect="1"/>
          </p:cNvPicPr>
          <p:nvPr/>
        </p:nvPicPr>
        <p:blipFill>
          <a:blip r:embed="rId3"/>
          <a:stretch>
            <a:fillRect/>
          </a:stretch>
        </p:blipFill>
        <p:spPr>
          <a:xfrm>
            <a:off x="1801180" y="4712654"/>
            <a:ext cx="1548518" cy="1420491"/>
          </a:xfrm>
          <a:prstGeom prst="rect">
            <a:avLst/>
          </a:prstGeom>
        </p:spPr>
      </p:pic>
      <p:pic>
        <p:nvPicPr>
          <p:cNvPr id="18" name="Immagine 17">
            <a:extLst>
              <a:ext uri="{FF2B5EF4-FFF2-40B4-BE49-F238E27FC236}">
                <a16:creationId xmlns:a16="http://schemas.microsoft.com/office/drawing/2014/main" id="{5EEB147F-C9AA-4739-AFF4-DA3090951F3D}"/>
              </a:ext>
            </a:extLst>
          </p:cNvPr>
          <p:cNvPicPr>
            <a:picLocks noChangeAspect="1"/>
          </p:cNvPicPr>
          <p:nvPr/>
        </p:nvPicPr>
        <p:blipFill>
          <a:blip r:embed="rId3"/>
          <a:stretch>
            <a:fillRect/>
          </a:stretch>
        </p:blipFill>
        <p:spPr>
          <a:xfrm>
            <a:off x="5176477" y="2313508"/>
            <a:ext cx="1548518" cy="1420491"/>
          </a:xfrm>
          <a:prstGeom prst="rect">
            <a:avLst/>
          </a:prstGeom>
        </p:spPr>
      </p:pic>
      <p:pic>
        <p:nvPicPr>
          <p:cNvPr id="30" name="Immagine 29">
            <a:extLst>
              <a:ext uri="{FF2B5EF4-FFF2-40B4-BE49-F238E27FC236}">
                <a16:creationId xmlns:a16="http://schemas.microsoft.com/office/drawing/2014/main" id="{C34AAB38-A94E-4FBE-9039-B2DCFADD6BFB}"/>
              </a:ext>
            </a:extLst>
          </p:cNvPr>
          <p:cNvPicPr>
            <a:picLocks noChangeAspect="1"/>
          </p:cNvPicPr>
          <p:nvPr/>
        </p:nvPicPr>
        <p:blipFill>
          <a:blip r:embed="rId3"/>
          <a:stretch>
            <a:fillRect/>
          </a:stretch>
        </p:blipFill>
        <p:spPr>
          <a:xfrm>
            <a:off x="4180981" y="4708959"/>
            <a:ext cx="1548518" cy="1420491"/>
          </a:xfrm>
          <a:prstGeom prst="rect">
            <a:avLst/>
          </a:prstGeom>
        </p:spPr>
      </p:pic>
      <p:sp>
        <p:nvSpPr>
          <p:cNvPr id="38" name="Ovale 37">
            <a:extLst>
              <a:ext uri="{FF2B5EF4-FFF2-40B4-BE49-F238E27FC236}">
                <a16:creationId xmlns:a16="http://schemas.microsoft.com/office/drawing/2014/main" id="{8C09EC01-3714-4B00-8938-28CAA52A85C5}"/>
              </a:ext>
            </a:extLst>
          </p:cNvPr>
          <p:cNvSpPr/>
          <p:nvPr/>
        </p:nvSpPr>
        <p:spPr>
          <a:xfrm>
            <a:off x="1378145" y="2397974"/>
            <a:ext cx="447349" cy="452437"/>
          </a:xfrm>
          <a:prstGeom prst="ellipse">
            <a:avLst/>
          </a:prstGeom>
          <a:noFill/>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56" name="Immagine 55">
            <a:extLst>
              <a:ext uri="{FF2B5EF4-FFF2-40B4-BE49-F238E27FC236}">
                <a16:creationId xmlns:a16="http://schemas.microsoft.com/office/drawing/2014/main" id="{7B3A4541-5FD0-40C9-9817-4E74D448B170}"/>
              </a:ext>
            </a:extLst>
          </p:cNvPr>
          <p:cNvPicPr>
            <a:picLocks noChangeAspect="1"/>
          </p:cNvPicPr>
          <p:nvPr/>
        </p:nvPicPr>
        <p:blipFill>
          <a:blip r:embed="rId4"/>
          <a:stretch>
            <a:fillRect/>
          </a:stretch>
        </p:blipFill>
        <p:spPr>
          <a:xfrm>
            <a:off x="3952361" y="2945225"/>
            <a:ext cx="457240" cy="463336"/>
          </a:xfrm>
          <a:prstGeom prst="rect">
            <a:avLst/>
          </a:prstGeom>
        </p:spPr>
      </p:pic>
      <p:pic>
        <p:nvPicPr>
          <p:cNvPr id="58" name="Immagine 57">
            <a:extLst>
              <a:ext uri="{FF2B5EF4-FFF2-40B4-BE49-F238E27FC236}">
                <a16:creationId xmlns:a16="http://schemas.microsoft.com/office/drawing/2014/main" id="{8D6B65D3-1BDD-47F6-BD18-6FA0D9DBF3A9}"/>
              </a:ext>
            </a:extLst>
          </p:cNvPr>
          <p:cNvPicPr>
            <a:picLocks noChangeAspect="1"/>
          </p:cNvPicPr>
          <p:nvPr/>
        </p:nvPicPr>
        <p:blipFill>
          <a:blip r:embed="rId4"/>
          <a:stretch>
            <a:fillRect/>
          </a:stretch>
        </p:blipFill>
        <p:spPr>
          <a:xfrm>
            <a:off x="6092025" y="2397066"/>
            <a:ext cx="457240" cy="463336"/>
          </a:xfrm>
          <a:prstGeom prst="rect">
            <a:avLst/>
          </a:prstGeom>
        </p:spPr>
      </p:pic>
      <p:sp>
        <p:nvSpPr>
          <p:cNvPr id="59" name="Segnaposto contenuto 2">
            <a:extLst>
              <a:ext uri="{FF2B5EF4-FFF2-40B4-BE49-F238E27FC236}">
                <a16:creationId xmlns:a16="http://schemas.microsoft.com/office/drawing/2014/main" id="{EED46278-FCE0-410B-9EAF-14354E827529}"/>
              </a:ext>
            </a:extLst>
          </p:cNvPr>
          <p:cNvSpPr txBox="1">
            <a:spLocks/>
          </p:cNvSpPr>
          <p:nvPr/>
        </p:nvSpPr>
        <p:spPr>
          <a:xfrm>
            <a:off x="852487" y="4021138"/>
            <a:ext cx="5696778" cy="5098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it-IT" dirty="0"/>
              <a:t>  DEFINIZIONE PROFILI UTENTE - RISTORATORE </a:t>
            </a:r>
          </a:p>
        </p:txBody>
      </p:sp>
      <p:pic>
        <p:nvPicPr>
          <p:cNvPr id="61" name="Immagine 60">
            <a:extLst>
              <a:ext uri="{FF2B5EF4-FFF2-40B4-BE49-F238E27FC236}">
                <a16:creationId xmlns:a16="http://schemas.microsoft.com/office/drawing/2014/main" id="{3A283011-A5AA-4468-BF75-2DB356B755A9}"/>
              </a:ext>
            </a:extLst>
          </p:cNvPr>
          <p:cNvPicPr>
            <a:picLocks noChangeAspect="1"/>
          </p:cNvPicPr>
          <p:nvPr/>
        </p:nvPicPr>
        <p:blipFill>
          <a:blip r:embed="rId5"/>
          <a:stretch>
            <a:fillRect/>
          </a:stretch>
        </p:blipFill>
        <p:spPr>
          <a:xfrm>
            <a:off x="2132947" y="4777255"/>
            <a:ext cx="457240" cy="469433"/>
          </a:xfrm>
          <a:prstGeom prst="rect">
            <a:avLst/>
          </a:prstGeom>
        </p:spPr>
      </p:pic>
      <p:pic>
        <p:nvPicPr>
          <p:cNvPr id="63" name="Immagine 62">
            <a:extLst>
              <a:ext uri="{FF2B5EF4-FFF2-40B4-BE49-F238E27FC236}">
                <a16:creationId xmlns:a16="http://schemas.microsoft.com/office/drawing/2014/main" id="{6C7D970B-765B-4A0D-9D77-CB432B82D0DB}"/>
              </a:ext>
            </a:extLst>
          </p:cNvPr>
          <p:cNvPicPr>
            <a:picLocks noChangeAspect="1"/>
          </p:cNvPicPr>
          <p:nvPr/>
        </p:nvPicPr>
        <p:blipFill>
          <a:blip r:embed="rId5"/>
          <a:stretch>
            <a:fillRect/>
          </a:stretch>
        </p:blipFill>
        <p:spPr>
          <a:xfrm>
            <a:off x="5093646" y="5341938"/>
            <a:ext cx="457240" cy="469433"/>
          </a:xfrm>
          <a:prstGeom prst="rect">
            <a:avLst/>
          </a:prstGeom>
        </p:spPr>
      </p:pic>
      <p:sp>
        <p:nvSpPr>
          <p:cNvPr id="64" name="Segnaposto contenuto 2">
            <a:extLst>
              <a:ext uri="{FF2B5EF4-FFF2-40B4-BE49-F238E27FC236}">
                <a16:creationId xmlns:a16="http://schemas.microsoft.com/office/drawing/2014/main" id="{26F82FFC-3816-416C-B40F-3C79F8122824}"/>
              </a:ext>
            </a:extLst>
          </p:cNvPr>
          <p:cNvSpPr txBox="1">
            <a:spLocks/>
          </p:cNvSpPr>
          <p:nvPr/>
        </p:nvSpPr>
        <p:spPr>
          <a:xfrm>
            <a:off x="7640543" y="1666570"/>
            <a:ext cx="3965379" cy="21023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it-IT" dirty="0"/>
              <a:t>TEST ESEGUITI</a:t>
            </a:r>
          </a:p>
          <a:p>
            <a:pPr marL="285750" indent="-285750">
              <a:buFont typeface="Arial" panose="020B0604020202020204" pitchFamily="34" charset="0"/>
              <a:buChar char="•"/>
            </a:pPr>
            <a:r>
              <a:rPr lang="it-IT" sz="1800" dirty="0"/>
              <a:t>Tecnica del cognitive </a:t>
            </a:r>
            <a:r>
              <a:rPr lang="it-IT" sz="1800" dirty="0" err="1"/>
              <a:t>walkthrough</a:t>
            </a:r>
            <a:endParaRPr lang="it-IT" sz="1800" dirty="0"/>
          </a:p>
          <a:p>
            <a:pPr marL="285750" indent="-285750">
              <a:buFont typeface="Arial" panose="020B0604020202020204" pitchFamily="34" charset="0"/>
              <a:buChar char="•"/>
            </a:pPr>
            <a:r>
              <a:rPr lang="it-IT" sz="1800" dirty="0"/>
              <a:t>Test di scenario</a:t>
            </a:r>
          </a:p>
          <a:p>
            <a:pPr marL="285750" indent="-285750">
              <a:buFont typeface="Arial" panose="020B0604020202020204" pitchFamily="34" charset="0"/>
              <a:buChar char="•"/>
            </a:pPr>
            <a:r>
              <a:rPr lang="it-IT" sz="1800" dirty="0"/>
              <a:t>5 utenti di cui 3 clienti e 2 ristoratori</a:t>
            </a:r>
          </a:p>
          <a:p>
            <a:endParaRPr lang="it-IT" dirty="0"/>
          </a:p>
        </p:txBody>
      </p:sp>
    </p:spTree>
    <p:extLst>
      <p:ext uri="{BB962C8B-B14F-4D97-AF65-F5344CB8AC3E}">
        <p14:creationId xmlns:p14="http://schemas.microsoft.com/office/powerpoint/2010/main" val="123681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Test di usabilità sui prototipi a bassa fedeltà: risultati</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aphicFrame>
        <p:nvGraphicFramePr>
          <p:cNvPr id="10" name="Segnaposto contenuto 9">
            <a:extLst>
              <a:ext uri="{FF2B5EF4-FFF2-40B4-BE49-F238E27FC236}">
                <a16:creationId xmlns:a16="http://schemas.microsoft.com/office/drawing/2014/main" id="{547B194A-49C4-4677-AC51-9E305A396BD4}"/>
              </a:ext>
            </a:extLst>
          </p:cNvPr>
          <p:cNvGraphicFramePr>
            <a:graphicFrameLocks noGrp="1"/>
          </p:cNvGraphicFramePr>
          <p:nvPr>
            <p:ph idx="1"/>
            <p:extLst>
              <p:ext uri="{D42A27DB-BD31-4B8C-83A1-F6EECF244321}">
                <p14:modId xmlns:p14="http://schemas.microsoft.com/office/powerpoint/2010/main" val="2015016056"/>
              </p:ext>
            </p:extLst>
          </p:nvPr>
        </p:nvGraphicFramePr>
        <p:xfrm>
          <a:off x="1752599" y="2874963"/>
          <a:ext cx="8081485" cy="3260724"/>
        </p:xfrm>
        <a:graphic>
          <a:graphicData uri="http://schemas.openxmlformats.org/drawingml/2006/table">
            <a:tbl>
              <a:tblPr>
                <a:tableStyleId>{FABFCF23-3B69-468F-B69F-88F6DE6A72F2}</a:tableStyleId>
              </a:tblPr>
              <a:tblGrid>
                <a:gridCol w="1637474">
                  <a:extLst>
                    <a:ext uri="{9D8B030D-6E8A-4147-A177-3AD203B41FA5}">
                      <a16:colId xmlns:a16="http://schemas.microsoft.com/office/drawing/2014/main" val="3034077876"/>
                    </a:ext>
                  </a:extLst>
                </a:gridCol>
                <a:gridCol w="5093734">
                  <a:extLst>
                    <a:ext uri="{9D8B030D-6E8A-4147-A177-3AD203B41FA5}">
                      <a16:colId xmlns:a16="http://schemas.microsoft.com/office/drawing/2014/main" val="3355946718"/>
                    </a:ext>
                  </a:extLst>
                </a:gridCol>
                <a:gridCol w="1350277">
                  <a:extLst>
                    <a:ext uri="{9D8B030D-6E8A-4147-A177-3AD203B41FA5}">
                      <a16:colId xmlns:a16="http://schemas.microsoft.com/office/drawing/2014/main" val="1613023008"/>
                    </a:ext>
                  </a:extLst>
                </a:gridCol>
              </a:tblGrid>
              <a:tr h="576807">
                <a:tc>
                  <a:txBody>
                    <a:bodyPr/>
                    <a:lstStyle/>
                    <a:p>
                      <a:pPr algn="ctr" fontAlgn="ctr"/>
                      <a:r>
                        <a:rPr lang="en-US" sz="1200" b="1" u="none" strike="noStrike" dirty="0">
                          <a:effectLst/>
                        </a:rPr>
                        <a:t>ID PROBLEMA</a:t>
                      </a:r>
                      <a:endParaRPr lang="it-IT" sz="1200" b="1" i="0" u="none" strike="noStrike" dirty="0">
                        <a:solidFill>
                          <a:srgbClr val="000000"/>
                        </a:solidFill>
                        <a:effectLst/>
                        <a:latin typeface="Bookman Old Style" panose="02050604050505020204" pitchFamily="18" charset="0"/>
                      </a:endParaRPr>
                    </a:p>
                  </a:txBody>
                  <a:tcPr marL="9525" marR="9525" marT="9525" marB="0" anchor="ctr"/>
                </a:tc>
                <a:tc>
                  <a:txBody>
                    <a:bodyPr/>
                    <a:lstStyle/>
                    <a:p>
                      <a:pPr algn="ctr" fontAlgn="ctr"/>
                      <a:r>
                        <a:rPr lang="en-US" sz="1200" b="1" u="none" strike="noStrike" dirty="0">
                          <a:effectLst/>
                        </a:rPr>
                        <a:t>TIPO PROBLEMA</a:t>
                      </a:r>
                      <a:endParaRPr lang="it-IT" sz="1200" b="1" i="0" u="none" strike="noStrike" dirty="0">
                        <a:solidFill>
                          <a:srgbClr val="000000"/>
                        </a:solidFill>
                        <a:effectLst/>
                        <a:latin typeface="Bookman Old Style" panose="02050604050505020204" pitchFamily="18" charset="0"/>
                      </a:endParaRPr>
                    </a:p>
                  </a:txBody>
                  <a:tcPr marL="9525" marR="9525" marT="9525" marB="0" anchor="ctr"/>
                </a:tc>
                <a:tc>
                  <a:txBody>
                    <a:bodyPr/>
                    <a:lstStyle/>
                    <a:p>
                      <a:pPr algn="ctr" fontAlgn="ctr"/>
                      <a:r>
                        <a:rPr lang="en-US" sz="1200" b="1" u="none" strike="noStrike" dirty="0">
                          <a:effectLst/>
                        </a:rPr>
                        <a:t>RILEVANZA</a:t>
                      </a:r>
                      <a:endParaRPr lang="it-IT" sz="1200" b="1" i="0" u="none" strike="noStrike" dirty="0">
                        <a:solidFill>
                          <a:srgbClr val="000000"/>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1680247598"/>
                  </a:ext>
                </a:extLst>
              </a:tr>
              <a:tr h="894639">
                <a:tc>
                  <a:txBody>
                    <a:bodyPr/>
                    <a:lstStyle/>
                    <a:p>
                      <a:pPr algn="ctr" fontAlgn="ctr"/>
                      <a:r>
                        <a:rPr lang="en-US" sz="1600" u="none" strike="noStrike">
                          <a:effectLst/>
                        </a:rPr>
                        <a:t>1</a:t>
                      </a:r>
                      <a:endParaRPr lang="it-IT" sz="1600" b="0" i="0" u="none" strike="noStrike">
                        <a:solidFill>
                          <a:srgbClr val="000000"/>
                        </a:solidFill>
                        <a:effectLst/>
                        <a:latin typeface="Bookman Old Style" panose="02050604050505020204" pitchFamily="18" charset="0"/>
                      </a:endParaRPr>
                    </a:p>
                  </a:txBody>
                  <a:tcPr marL="9525" marR="9525" marT="9525" marB="0" anchor="ctr"/>
                </a:tc>
                <a:tc>
                  <a:txBody>
                    <a:bodyPr/>
                    <a:lstStyle/>
                    <a:p>
                      <a:pPr algn="just" fontAlgn="ctr"/>
                      <a:r>
                        <a:rPr lang="en-US" sz="1600" u="none" strike="noStrike" dirty="0" err="1">
                          <a:effectLst/>
                        </a:rPr>
                        <a:t>Assenza</a:t>
                      </a:r>
                      <a:r>
                        <a:rPr lang="en-US" sz="1600" u="none" strike="noStrike" dirty="0">
                          <a:effectLst/>
                        </a:rPr>
                        <a:t> </a:t>
                      </a:r>
                      <a:r>
                        <a:rPr lang="en-US" sz="1600" u="none" strike="noStrike" dirty="0" err="1">
                          <a:effectLst/>
                        </a:rPr>
                        <a:t>messaggio</a:t>
                      </a:r>
                      <a:r>
                        <a:rPr lang="en-US" sz="1600" u="none" strike="noStrike" dirty="0">
                          <a:effectLst/>
                        </a:rPr>
                        <a:t> di </a:t>
                      </a:r>
                      <a:r>
                        <a:rPr lang="en-US" sz="1600" u="none" strike="noStrike" dirty="0" err="1">
                          <a:effectLst/>
                        </a:rPr>
                        <a:t>conferma</a:t>
                      </a:r>
                      <a:r>
                        <a:rPr lang="en-US" sz="1600" u="none" strike="noStrike" dirty="0">
                          <a:effectLst/>
                        </a:rPr>
                        <a:t> al </a:t>
                      </a:r>
                      <a:r>
                        <a:rPr lang="en-US" sz="1600" u="none" strike="noStrike" dirty="0" err="1">
                          <a:effectLst/>
                        </a:rPr>
                        <a:t>cliente</a:t>
                      </a:r>
                      <a:r>
                        <a:rPr lang="en-US" sz="1600" u="none" strike="noStrike" dirty="0">
                          <a:effectLst/>
                        </a:rPr>
                        <a:t> relative ad un </a:t>
                      </a:r>
                      <a:r>
                        <a:rPr lang="en-US" sz="1600" u="none" strike="noStrike" dirty="0" err="1">
                          <a:effectLst/>
                        </a:rPr>
                        <a:t>ordine</a:t>
                      </a:r>
                      <a:r>
                        <a:rPr lang="en-US" sz="1600" u="none" strike="noStrike" dirty="0">
                          <a:effectLst/>
                        </a:rPr>
                        <a:t> </a:t>
                      </a:r>
                      <a:r>
                        <a:rPr lang="en-US" sz="1600" u="none" strike="noStrike" dirty="0" err="1">
                          <a:effectLst/>
                        </a:rPr>
                        <a:t>inviato</a:t>
                      </a:r>
                      <a:endParaRPr lang="it-IT" sz="1600" b="0" i="0" u="none" strike="noStrike" dirty="0">
                        <a:solidFill>
                          <a:srgbClr val="000000"/>
                        </a:solidFill>
                        <a:effectLst/>
                        <a:latin typeface="Bookman Old Style" panose="02050604050505020204" pitchFamily="18" charset="0"/>
                      </a:endParaRPr>
                    </a:p>
                  </a:txBody>
                  <a:tcPr marL="9525" marR="9525" marT="9525" marB="0" anchor="ctr"/>
                </a:tc>
                <a:tc>
                  <a:txBody>
                    <a:bodyPr/>
                    <a:lstStyle/>
                    <a:p>
                      <a:pPr algn="ctr" fontAlgn="ctr"/>
                      <a:r>
                        <a:rPr lang="en-US" sz="1600" u="none" strike="noStrike">
                          <a:effectLst/>
                        </a:rPr>
                        <a:t>RILEVANTE</a:t>
                      </a:r>
                      <a:endParaRPr lang="it-IT" sz="1600" b="0" i="0" u="none" strike="noStrike">
                        <a:solidFill>
                          <a:srgbClr val="000000"/>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2815321701"/>
                  </a:ext>
                </a:extLst>
              </a:tr>
              <a:tr h="894639">
                <a:tc>
                  <a:txBody>
                    <a:bodyPr/>
                    <a:lstStyle/>
                    <a:p>
                      <a:pPr algn="ctr" fontAlgn="ctr"/>
                      <a:r>
                        <a:rPr lang="en-US" sz="1600" u="none" strike="noStrike">
                          <a:effectLst/>
                        </a:rPr>
                        <a:t>2</a:t>
                      </a:r>
                      <a:endParaRPr lang="it-IT" sz="1600" b="0" i="0" u="none" strike="noStrike">
                        <a:solidFill>
                          <a:srgbClr val="000000"/>
                        </a:solidFill>
                        <a:effectLst/>
                        <a:latin typeface="Bookman Old Style" panose="02050604050505020204" pitchFamily="18" charset="0"/>
                      </a:endParaRPr>
                    </a:p>
                  </a:txBody>
                  <a:tcPr marL="9525" marR="9525" marT="9525" marB="0" anchor="ctr"/>
                </a:tc>
                <a:tc>
                  <a:txBody>
                    <a:bodyPr/>
                    <a:lstStyle/>
                    <a:p>
                      <a:pPr algn="just" fontAlgn="ctr"/>
                      <a:r>
                        <a:rPr lang="en-US" sz="1600" u="none" strike="noStrike">
                          <a:effectLst/>
                        </a:rPr>
                        <a:t>Assenza messaggio di conferma al ristoratore a seguito dell’avvenuta modifica dello stato di avanzamento dell’ordine</a:t>
                      </a:r>
                      <a:endParaRPr lang="it-IT" sz="1600" b="0" i="0" u="none" strike="noStrike">
                        <a:solidFill>
                          <a:srgbClr val="000000"/>
                        </a:solidFill>
                        <a:effectLst/>
                        <a:latin typeface="Bookman Old Style" panose="02050604050505020204" pitchFamily="18" charset="0"/>
                      </a:endParaRPr>
                    </a:p>
                  </a:txBody>
                  <a:tcPr marL="9525" marR="9525" marT="9525" marB="0" anchor="ctr"/>
                </a:tc>
                <a:tc>
                  <a:txBody>
                    <a:bodyPr/>
                    <a:lstStyle/>
                    <a:p>
                      <a:pPr algn="ctr" fontAlgn="ctr"/>
                      <a:r>
                        <a:rPr lang="en-US" sz="1600" u="none" strike="noStrike">
                          <a:effectLst/>
                        </a:rPr>
                        <a:t>RILEVANTE</a:t>
                      </a:r>
                      <a:endParaRPr lang="it-IT" sz="1600" b="0" i="0" u="none" strike="noStrike">
                        <a:solidFill>
                          <a:srgbClr val="000000"/>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3075109374"/>
                  </a:ext>
                </a:extLst>
              </a:tr>
              <a:tr h="894639">
                <a:tc>
                  <a:txBody>
                    <a:bodyPr/>
                    <a:lstStyle/>
                    <a:p>
                      <a:pPr algn="ctr" fontAlgn="ctr"/>
                      <a:r>
                        <a:rPr lang="en-US" sz="1600" b="0" i="0" u="none" strike="noStrike" dirty="0">
                          <a:solidFill>
                            <a:srgbClr val="000000"/>
                          </a:solidFill>
                          <a:effectLst/>
                          <a:latin typeface="Bookman Old Style" panose="02050604050505020204" pitchFamily="18" charset="0"/>
                        </a:rPr>
                        <a:t>3</a:t>
                      </a:r>
                      <a:endParaRPr lang="it-IT" sz="1600" b="0" i="0" u="none" strike="noStrike" dirty="0">
                        <a:solidFill>
                          <a:srgbClr val="000000"/>
                        </a:solidFill>
                        <a:effectLst/>
                        <a:latin typeface="Bookman Old Style" panose="02050604050505020204" pitchFamily="18" charset="0"/>
                      </a:endParaRPr>
                    </a:p>
                  </a:txBody>
                  <a:tcPr marL="9525" marR="9525" marT="9525" marB="0" anchor="ctr"/>
                </a:tc>
                <a:tc>
                  <a:txBody>
                    <a:bodyPr/>
                    <a:lstStyle/>
                    <a:p>
                      <a:pPr algn="just" fontAlgn="ctr"/>
                      <a:r>
                        <a:rPr lang="en-US" sz="1600" u="none" strike="noStrike">
                          <a:effectLst/>
                        </a:rPr>
                        <a:t>Tornare indietro al carrello dopo aver effettuato un ordine</a:t>
                      </a:r>
                      <a:endParaRPr lang="it-IT" sz="1600" b="0" i="0" u="none" strike="noStrike">
                        <a:solidFill>
                          <a:srgbClr val="000000"/>
                        </a:solidFill>
                        <a:effectLst/>
                        <a:latin typeface="Bookman Old Style" panose="02050604050505020204" pitchFamily="18" charset="0"/>
                      </a:endParaRPr>
                    </a:p>
                  </a:txBody>
                  <a:tcPr marL="9525" marR="9525" marT="9525" marB="0" anchor="ctr"/>
                </a:tc>
                <a:tc>
                  <a:txBody>
                    <a:bodyPr/>
                    <a:lstStyle/>
                    <a:p>
                      <a:pPr algn="ctr" fontAlgn="ctr"/>
                      <a:r>
                        <a:rPr lang="en-US" sz="1600" u="none" strike="noStrike" dirty="0">
                          <a:effectLst/>
                        </a:rPr>
                        <a:t> IRRILEVANTE</a:t>
                      </a:r>
                      <a:endParaRPr lang="it-IT" sz="1600" b="0" i="0" u="none" strike="noStrike" dirty="0">
                        <a:solidFill>
                          <a:srgbClr val="000000"/>
                        </a:solidFill>
                        <a:effectLst/>
                        <a:latin typeface="Bookman Old Style" panose="02050604050505020204" pitchFamily="18" charset="0"/>
                      </a:endParaRPr>
                    </a:p>
                  </a:txBody>
                  <a:tcPr marL="9525" marR="9525" marT="9525" marB="0" anchor="ctr"/>
                </a:tc>
                <a:extLst>
                  <a:ext uri="{0D108BD9-81ED-4DB2-BD59-A6C34878D82A}">
                    <a16:rowId xmlns:a16="http://schemas.microsoft.com/office/drawing/2014/main" val="3458646110"/>
                  </a:ext>
                </a:extLst>
              </a:tr>
            </a:tbl>
          </a:graphicData>
        </a:graphic>
      </p:graphicFrame>
      <p:sp>
        <p:nvSpPr>
          <p:cNvPr id="18" name="Segnaposto contenuto 2">
            <a:extLst>
              <a:ext uri="{FF2B5EF4-FFF2-40B4-BE49-F238E27FC236}">
                <a16:creationId xmlns:a16="http://schemas.microsoft.com/office/drawing/2014/main" id="{7764FC6B-62A1-4CC6-81D7-FAC8CD8DEEF9}"/>
              </a:ext>
            </a:extLst>
          </p:cNvPr>
          <p:cNvSpPr txBox="1">
            <a:spLocks/>
          </p:cNvSpPr>
          <p:nvPr/>
        </p:nvSpPr>
        <p:spPr>
          <a:xfrm>
            <a:off x="1666874" y="1821193"/>
            <a:ext cx="8055002" cy="105377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it-IT" dirty="0"/>
              <a:t>Dai test eseguiti precedentemente sono emersi alcuni problemi con diversa gravità che verranno risolti nei prototipi ad alta fedeltà dell’applicazione.</a:t>
            </a:r>
            <a:endParaRPr lang="it-IT" sz="1800" dirty="0"/>
          </a:p>
        </p:txBody>
      </p:sp>
    </p:spTree>
    <p:extLst>
      <p:ext uri="{BB962C8B-B14F-4D97-AF65-F5344CB8AC3E}">
        <p14:creationId xmlns:p14="http://schemas.microsoft.com/office/powerpoint/2010/main" val="364084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err="1">
                <a:solidFill>
                  <a:schemeClr val="tx2"/>
                </a:solidFill>
                <a:latin typeface="+mn-lt"/>
                <a:ea typeface="+mn-ea"/>
                <a:cs typeface="+mn-cs"/>
              </a:rPr>
              <a:t>prototipO</a:t>
            </a:r>
            <a:r>
              <a:rPr lang="it-IT" sz="4800" dirty="0">
                <a:solidFill>
                  <a:schemeClr val="tx2"/>
                </a:solidFill>
                <a:latin typeface="+mn-lt"/>
                <a:ea typeface="+mn-ea"/>
                <a:cs typeface="+mn-cs"/>
              </a:rPr>
              <a:t>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 CLIENTE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56" name="Segnaposto contenuto 2">
            <a:extLst>
              <a:ext uri="{FF2B5EF4-FFF2-40B4-BE49-F238E27FC236}">
                <a16:creationId xmlns:a16="http://schemas.microsoft.com/office/drawing/2014/main" id="{095BD6CC-E229-4642-B72C-DC84365E244F}"/>
              </a:ext>
            </a:extLst>
          </p:cNvPr>
          <p:cNvSpPr>
            <a:spLocks noGrp="1"/>
          </p:cNvSpPr>
          <p:nvPr>
            <p:ph idx="1"/>
          </p:nvPr>
        </p:nvSpPr>
        <p:spPr>
          <a:xfrm>
            <a:off x="803275" y="1320801"/>
            <a:ext cx="10821988" cy="608012"/>
          </a:xfrm>
        </p:spPr>
        <p:txBody>
          <a:bodyPr>
            <a:normAutofit fontScale="77500" lnSpcReduction="20000"/>
          </a:bodyPr>
          <a:lstStyle/>
          <a:p>
            <a:pPr marL="0" indent="0" algn="ctr">
              <a:buNone/>
            </a:pPr>
            <a:r>
              <a:rPr lang="it-IT" dirty="0"/>
              <a:t>Link </a:t>
            </a:r>
            <a:r>
              <a:rPr lang="it-IT" dirty="0" err="1"/>
              <a:t>JustInMind</a:t>
            </a:r>
            <a:r>
              <a:rPr lang="it-IT" dirty="0"/>
              <a:t>: </a:t>
            </a:r>
            <a:r>
              <a:rPr lang="it-IT" dirty="0">
                <a:hlinkClick r:id="rId2">
                  <a:extLst>
                    <a:ext uri="{A12FA001-AC4F-418D-AE19-62706E023703}">
                      <ahyp:hlinkClr xmlns:ahyp="http://schemas.microsoft.com/office/drawing/2018/hyperlinkcolor" val="tx"/>
                    </a:ext>
                  </a:extLst>
                </a:hlinkClick>
              </a:rPr>
              <a:t>https://www.justinmind.com/usernote/tests/48222539/48222938/48222940/index.html</a:t>
            </a:r>
            <a:r>
              <a:rPr lang="it-IT" dirty="0"/>
              <a:t> </a:t>
            </a:r>
          </a:p>
          <a:p>
            <a:pPr marL="0" indent="0" algn="ctr">
              <a:buNone/>
            </a:pPr>
            <a:endParaRPr lang="it-IT" dirty="0"/>
          </a:p>
          <a:p>
            <a:pPr algn="l"/>
            <a:endParaRPr lang="it-IT" sz="1800" b="0" i="0" u="none" strike="noStrike" baseline="0" dirty="0">
              <a:latin typeface="Bookman Old Style" panose="02050604050505020204" pitchFamily="18" charset="0"/>
            </a:endParaRPr>
          </a:p>
        </p:txBody>
      </p:sp>
      <p:pic>
        <p:nvPicPr>
          <p:cNvPr id="4" name="Immagine 3">
            <a:extLst>
              <a:ext uri="{FF2B5EF4-FFF2-40B4-BE49-F238E27FC236}">
                <a16:creationId xmlns:a16="http://schemas.microsoft.com/office/drawing/2014/main" id="{1565A798-52DD-4990-8496-933F2FDD011D}"/>
              </a:ext>
            </a:extLst>
          </p:cNvPr>
          <p:cNvPicPr preferRelativeResize="0">
            <a:picLocks/>
          </p:cNvPicPr>
          <p:nvPr/>
        </p:nvPicPr>
        <p:blipFill>
          <a:blip r:embed="rId3"/>
          <a:stretch>
            <a:fillRect/>
          </a:stretch>
        </p:blipFill>
        <p:spPr>
          <a:xfrm>
            <a:off x="309830" y="1840217"/>
            <a:ext cx="2520000" cy="4320000"/>
          </a:xfrm>
          <a:prstGeom prst="rect">
            <a:avLst/>
          </a:prstGeom>
        </p:spPr>
      </p:pic>
      <p:pic>
        <p:nvPicPr>
          <p:cNvPr id="6" name="Immagine 5">
            <a:extLst>
              <a:ext uri="{FF2B5EF4-FFF2-40B4-BE49-F238E27FC236}">
                <a16:creationId xmlns:a16="http://schemas.microsoft.com/office/drawing/2014/main" id="{2BA93ED8-17CB-4309-96DA-077892323571}"/>
              </a:ext>
            </a:extLst>
          </p:cNvPr>
          <p:cNvPicPr preferRelativeResize="0">
            <a:picLocks/>
          </p:cNvPicPr>
          <p:nvPr/>
        </p:nvPicPr>
        <p:blipFill>
          <a:blip r:embed="rId4"/>
          <a:stretch>
            <a:fillRect/>
          </a:stretch>
        </p:blipFill>
        <p:spPr>
          <a:xfrm>
            <a:off x="3282357" y="1840217"/>
            <a:ext cx="2520000" cy="4320000"/>
          </a:xfrm>
          <a:prstGeom prst="rect">
            <a:avLst/>
          </a:prstGeom>
        </p:spPr>
      </p:pic>
      <p:pic>
        <p:nvPicPr>
          <p:cNvPr id="10" name="Immagine 9" descr="Immagine che contiene fotografia, cibo, diverso, schermo&#10;&#10;Descrizione generata automaticamente">
            <a:extLst>
              <a:ext uri="{FF2B5EF4-FFF2-40B4-BE49-F238E27FC236}">
                <a16:creationId xmlns:a16="http://schemas.microsoft.com/office/drawing/2014/main" id="{F094C70A-9147-4E11-880A-8A2ECEC48564}"/>
              </a:ext>
            </a:extLst>
          </p:cNvPr>
          <p:cNvPicPr preferRelativeResize="0">
            <a:picLocks/>
          </p:cNvPicPr>
          <p:nvPr/>
        </p:nvPicPr>
        <p:blipFill rotWithShape="1">
          <a:blip r:embed="rId5"/>
          <a:srcRect l="7201" t="13172" r="6554" b="16782"/>
          <a:stretch/>
        </p:blipFill>
        <p:spPr>
          <a:xfrm>
            <a:off x="6305594" y="1865313"/>
            <a:ext cx="2520000" cy="4320000"/>
          </a:xfrm>
          <a:prstGeom prst="rect">
            <a:avLst/>
          </a:prstGeom>
        </p:spPr>
      </p:pic>
      <p:pic>
        <p:nvPicPr>
          <p:cNvPr id="57" name="Immagine 56" descr="Immagine che contiene screenshot&#10;&#10;Descrizione generata automaticamente">
            <a:extLst>
              <a:ext uri="{FF2B5EF4-FFF2-40B4-BE49-F238E27FC236}">
                <a16:creationId xmlns:a16="http://schemas.microsoft.com/office/drawing/2014/main" id="{5BF54541-2EDC-4566-B7CD-C9ABA9FC5936}"/>
              </a:ext>
            </a:extLst>
          </p:cNvPr>
          <p:cNvPicPr preferRelativeResize="0">
            <a:picLocks/>
          </p:cNvPicPr>
          <p:nvPr/>
        </p:nvPicPr>
        <p:blipFill rotWithShape="1">
          <a:blip r:embed="rId6">
            <a:extLst>
              <a:ext uri="{28A0092B-C50C-407E-A947-70E740481C1C}">
                <a14:useLocalDpi xmlns:a14="http://schemas.microsoft.com/office/drawing/2010/main" val="0"/>
              </a:ext>
            </a:extLst>
          </a:blip>
          <a:srcRect r="3191"/>
          <a:stretch/>
        </p:blipFill>
        <p:spPr bwMode="auto">
          <a:xfrm>
            <a:off x="9328831" y="1864347"/>
            <a:ext cx="2519680" cy="4319270"/>
          </a:xfrm>
          <a:prstGeom prst="rect">
            <a:avLst/>
          </a:prstGeom>
          <a:ln w="635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9303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err="1">
                <a:solidFill>
                  <a:schemeClr val="tx2"/>
                </a:solidFill>
                <a:latin typeface="+mn-lt"/>
                <a:ea typeface="+mn-ea"/>
                <a:cs typeface="+mn-cs"/>
              </a:rPr>
              <a:t>prototipO</a:t>
            </a:r>
            <a:r>
              <a:rPr lang="it-IT" sz="4800" dirty="0">
                <a:solidFill>
                  <a:schemeClr val="tx2"/>
                </a:solidFill>
                <a:latin typeface="+mn-lt"/>
                <a:ea typeface="+mn-ea"/>
                <a:cs typeface="+mn-cs"/>
              </a:rPr>
              <a:t>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 RISTORATORE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7" name="Segnaposto contenuto 2">
            <a:extLst>
              <a:ext uri="{FF2B5EF4-FFF2-40B4-BE49-F238E27FC236}">
                <a16:creationId xmlns:a16="http://schemas.microsoft.com/office/drawing/2014/main" id="{B932982C-C1CB-4F09-B21F-38F9075DC690}"/>
              </a:ext>
            </a:extLst>
          </p:cNvPr>
          <p:cNvSpPr txBox="1">
            <a:spLocks/>
          </p:cNvSpPr>
          <p:nvPr/>
        </p:nvSpPr>
        <p:spPr>
          <a:xfrm>
            <a:off x="954088" y="1912622"/>
            <a:ext cx="10895012" cy="489744"/>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it-IT" sz="2200" dirty="0"/>
              <a:t>Link </a:t>
            </a:r>
            <a:r>
              <a:rPr lang="it-IT" sz="2200" dirty="0" err="1"/>
              <a:t>JustInMind</a:t>
            </a:r>
            <a:r>
              <a:rPr lang="it-IT" sz="2200" dirty="0"/>
              <a:t>: </a:t>
            </a:r>
            <a:r>
              <a:rPr lang="en-US" sz="2200" dirty="0">
                <a:hlinkClick r:id="rId2">
                  <a:extLst>
                    <a:ext uri="{A12FA001-AC4F-418D-AE19-62706E023703}">
                      <ahyp:hlinkClr xmlns:ahyp="http://schemas.microsoft.com/office/drawing/2018/hyperlinkcolor" val="tx"/>
                    </a:ext>
                  </a:extLst>
                </a:hlinkClick>
              </a:rPr>
              <a:t>https://www.justinmind.com/usernote/tests/48222539/48222938/48300221/index.html</a:t>
            </a:r>
            <a:endParaRPr lang="en-US" sz="2200" dirty="0"/>
          </a:p>
          <a:p>
            <a:pPr marL="0" indent="0">
              <a:buNone/>
            </a:pPr>
            <a:endParaRPr lang="it-IT" sz="1800" b="0" i="0" u="none" strike="noStrike" baseline="0" dirty="0">
              <a:latin typeface="Bookman Old Style" panose="02050604050505020204" pitchFamily="18" charset="0"/>
            </a:endParaRPr>
          </a:p>
          <a:p>
            <a:endParaRPr lang="it-IT" sz="1800" dirty="0">
              <a:latin typeface="Bookman Old Style" panose="02050604050505020204" pitchFamily="18" charset="0"/>
            </a:endParaRPr>
          </a:p>
        </p:txBody>
      </p:sp>
      <p:pic>
        <p:nvPicPr>
          <p:cNvPr id="3" name="Immagine 2">
            <a:extLst>
              <a:ext uri="{FF2B5EF4-FFF2-40B4-BE49-F238E27FC236}">
                <a16:creationId xmlns:a16="http://schemas.microsoft.com/office/drawing/2014/main" id="{0D2EE721-477F-4556-93FE-7F5CAB84C0B3}"/>
              </a:ext>
            </a:extLst>
          </p:cNvPr>
          <p:cNvPicPr preferRelativeResize="0">
            <a:picLocks/>
          </p:cNvPicPr>
          <p:nvPr/>
        </p:nvPicPr>
        <p:blipFill>
          <a:blip r:embed="rId3"/>
          <a:stretch>
            <a:fillRect/>
          </a:stretch>
        </p:blipFill>
        <p:spPr>
          <a:xfrm>
            <a:off x="240420" y="2081594"/>
            <a:ext cx="2520000" cy="4320000"/>
          </a:xfrm>
          <a:prstGeom prst="rect">
            <a:avLst/>
          </a:prstGeom>
        </p:spPr>
      </p:pic>
      <p:pic>
        <p:nvPicPr>
          <p:cNvPr id="4" name="Immagine 3">
            <a:extLst>
              <a:ext uri="{FF2B5EF4-FFF2-40B4-BE49-F238E27FC236}">
                <a16:creationId xmlns:a16="http://schemas.microsoft.com/office/drawing/2014/main" id="{362A6369-5079-4475-9910-D12A25657833}"/>
              </a:ext>
            </a:extLst>
          </p:cNvPr>
          <p:cNvPicPr preferRelativeResize="0">
            <a:picLocks/>
          </p:cNvPicPr>
          <p:nvPr/>
        </p:nvPicPr>
        <p:blipFill>
          <a:blip r:embed="rId4"/>
          <a:stretch>
            <a:fillRect/>
          </a:stretch>
        </p:blipFill>
        <p:spPr>
          <a:xfrm>
            <a:off x="3191223" y="2081594"/>
            <a:ext cx="2520000" cy="4320000"/>
          </a:xfrm>
          <a:prstGeom prst="rect">
            <a:avLst/>
          </a:prstGeom>
        </p:spPr>
      </p:pic>
      <p:pic>
        <p:nvPicPr>
          <p:cNvPr id="5" name="Immagine 4">
            <a:extLst>
              <a:ext uri="{FF2B5EF4-FFF2-40B4-BE49-F238E27FC236}">
                <a16:creationId xmlns:a16="http://schemas.microsoft.com/office/drawing/2014/main" id="{1E8DB6B4-50E5-4234-95CB-7B7A564AE623}"/>
              </a:ext>
            </a:extLst>
          </p:cNvPr>
          <p:cNvPicPr preferRelativeResize="0">
            <a:picLocks/>
          </p:cNvPicPr>
          <p:nvPr/>
        </p:nvPicPr>
        <p:blipFill>
          <a:blip r:embed="rId5"/>
          <a:stretch>
            <a:fillRect/>
          </a:stretch>
        </p:blipFill>
        <p:spPr>
          <a:xfrm>
            <a:off x="6208637" y="2081594"/>
            <a:ext cx="2520000" cy="4320000"/>
          </a:xfrm>
          <a:prstGeom prst="rect">
            <a:avLst/>
          </a:prstGeom>
        </p:spPr>
      </p:pic>
      <p:pic>
        <p:nvPicPr>
          <p:cNvPr id="7" name="Immagine 6">
            <a:extLst>
              <a:ext uri="{FF2B5EF4-FFF2-40B4-BE49-F238E27FC236}">
                <a16:creationId xmlns:a16="http://schemas.microsoft.com/office/drawing/2014/main" id="{CACA30B7-405C-4D52-846E-E98645E84D84}"/>
              </a:ext>
            </a:extLst>
          </p:cNvPr>
          <p:cNvPicPr preferRelativeResize="0">
            <a:picLocks/>
          </p:cNvPicPr>
          <p:nvPr/>
        </p:nvPicPr>
        <p:blipFill>
          <a:blip r:embed="rId6"/>
          <a:stretch>
            <a:fillRect/>
          </a:stretch>
        </p:blipFill>
        <p:spPr>
          <a:xfrm>
            <a:off x="9229087" y="2081594"/>
            <a:ext cx="2520000" cy="4320000"/>
          </a:xfrm>
          <a:prstGeom prst="rect">
            <a:avLst/>
          </a:prstGeom>
        </p:spPr>
      </p:pic>
    </p:spTree>
    <p:extLst>
      <p:ext uri="{BB962C8B-B14F-4D97-AF65-F5344CB8AC3E}">
        <p14:creationId xmlns:p14="http://schemas.microsoft.com/office/powerpoint/2010/main" val="319063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Test di usabilità sui prototipi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a:t>
            </a: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812801" y="1666570"/>
            <a:ext cx="5335930" cy="509893"/>
          </a:xfrm>
        </p:spPr>
        <p:txBody>
          <a:bodyPr>
            <a:normAutofit/>
          </a:bodyPr>
          <a:lstStyle/>
          <a:p>
            <a:pPr marL="0" indent="0">
              <a:buNone/>
            </a:pPr>
            <a:r>
              <a:rPr lang="it-IT" dirty="0"/>
              <a:t>  DEFINIZIONE PROFILI UTENTE - CLIENTE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Immagine 4" descr="Immagine che contiene uccello&#10;&#10;Descrizione generata automaticamente">
            <a:extLst>
              <a:ext uri="{FF2B5EF4-FFF2-40B4-BE49-F238E27FC236}">
                <a16:creationId xmlns:a16="http://schemas.microsoft.com/office/drawing/2014/main" id="{E6A8B9BB-DA81-44A7-8F76-D757780062D7}"/>
              </a:ext>
            </a:extLst>
          </p:cNvPr>
          <p:cNvPicPr>
            <a:picLocks noChangeAspect="1"/>
          </p:cNvPicPr>
          <p:nvPr/>
        </p:nvPicPr>
        <p:blipFill>
          <a:blip r:embed="rId2"/>
          <a:stretch>
            <a:fillRect/>
          </a:stretch>
        </p:blipFill>
        <p:spPr>
          <a:xfrm>
            <a:off x="3037893" y="2314576"/>
            <a:ext cx="1552792" cy="1419423"/>
          </a:xfrm>
          <a:prstGeom prst="rect">
            <a:avLst/>
          </a:prstGeom>
        </p:spPr>
      </p:pic>
      <p:pic>
        <p:nvPicPr>
          <p:cNvPr id="7" name="Immagine 6">
            <a:extLst>
              <a:ext uri="{FF2B5EF4-FFF2-40B4-BE49-F238E27FC236}">
                <a16:creationId xmlns:a16="http://schemas.microsoft.com/office/drawing/2014/main" id="{22282356-6E28-41E5-81F7-D98183F5E5A7}"/>
              </a:ext>
            </a:extLst>
          </p:cNvPr>
          <p:cNvPicPr>
            <a:picLocks noChangeAspect="1"/>
          </p:cNvPicPr>
          <p:nvPr/>
        </p:nvPicPr>
        <p:blipFill>
          <a:blip r:embed="rId3"/>
          <a:stretch>
            <a:fillRect/>
          </a:stretch>
        </p:blipFill>
        <p:spPr>
          <a:xfrm>
            <a:off x="1026921" y="2314576"/>
            <a:ext cx="1548518" cy="1420491"/>
          </a:xfrm>
          <a:prstGeom prst="rect">
            <a:avLst/>
          </a:prstGeom>
        </p:spPr>
      </p:pic>
      <p:pic>
        <p:nvPicPr>
          <p:cNvPr id="9" name="Immagine 8">
            <a:extLst>
              <a:ext uri="{FF2B5EF4-FFF2-40B4-BE49-F238E27FC236}">
                <a16:creationId xmlns:a16="http://schemas.microsoft.com/office/drawing/2014/main" id="{6744C702-AF3C-4CCA-958B-EF2094118E77}"/>
              </a:ext>
            </a:extLst>
          </p:cNvPr>
          <p:cNvPicPr>
            <a:picLocks noChangeAspect="1"/>
          </p:cNvPicPr>
          <p:nvPr/>
        </p:nvPicPr>
        <p:blipFill>
          <a:blip r:embed="rId3"/>
          <a:stretch>
            <a:fillRect/>
          </a:stretch>
        </p:blipFill>
        <p:spPr>
          <a:xfrm>
            <a:off x="1801180" y="4712654"/>
            <a:ext cx="1548518" cy="1420491"/>
          </a:xfrm>
          <a:prstGeom prst="rect">
            <a:avLst/>
          </a:prstGeom>
        </p:spPr>
      </p:pic>
      <p:pic>
        <p:nvPicPr>
          <p:cNvPr id="18" name="Immagine 17">
            <a:extLst>
              <a:ext uri="{FF2B5EF4-FFF2-40B4-BE49-F238E27FC236}">
                <a16:creationId xmlns:a16="http://schemas.microsoft.com/office/drawing/2014/main" id="{5EEB147F-C9AA-4739-AFF4-DA3090951F3D}"/>
              </a:ext>
            </a:extLst>
          </p:cNvPr>
          <p:cNvPicPr>
            <a:picLocks noChangeAspect="1"/>
          </p:cNvPicPr>
          <p:nvPr/>
        </p:nvPicPr>
        <p:blipFill>
          <a:blip r:embed="rId3"/>
          <a:stretch>
            <a:fillRect/>
          </a:stretch>
        </p:blipFill>
        <p:spPr>
          <a:xfrm>
            <a:off x="5176477" y="2313508"/>
            <a:ext cx="1548518" cy="1420491"/>
          </a:xfrm>
          <a:prstGeom prst="rect">
            <a:avLst/>
          </a:prstGeom>
        </p:spPr>
      </p:pic>
      <p:pic>
        <p:nvPicPr>
          <p:cNvPr id="30" name="Immagine 29">
            <a:extLst>
              <a:ext uri="{FF2B5EF4-FFF2-40B4-BE49-F238E27FC236}">
                <a16:creationId xmlns:a16="http://schemas.microsoft.com/office/drawing/2014/main" id="{C34AAB38-A94E-4FBE-9039-B2DCFADD6BFB}"/>
              </a:ext>
            </a:extLst>
          </p:cNvPr>
          <p:cNvPicPr>
            <a:picLocks noChangeAspect="1"/>
          </p:cNvPicPr>
          <p:nvPr/>
        </p:nvPicPr>
        <p:blipFill>
          <a:blip r:embed="rId3"/>
          <a:stretch>
            <a:fillRect/>
          </a:stretch>
        </p:blipFill>
        <p:spPr>
          <a:xfrm>
            <a:off x="4180981" y="4708959"/>
            <a:ext cx="1548518" cy="1420491"/>
          </a:xfrm>
          <a:prstGeom prst="rect">
            <a:avLst/>
          </a:prstGeom>
        </p:spPr>
      </p:pic>
      <p:sp>
        <p:nvSpPr>
          <p:cNvPr id="38" name="Ovale 37">
            <a:extLst>
              <a:ext uri="{FF2B5EF4-FFF2-40B4-BE49-F238E27FC236}">
                <a16:creationId xmlns:a16="http://schemas.microsoft.com/office/drawing/2014/main" id="{8C09EC01-3714-4B00-8938-28CAA52A85C5}"/>
              </a:ext>
            </a:extLst>
          </p:cNvPr>
          <p:cNvSpPr/>
          <p:nvPr/>
        </p:nvSpPr>
        <p:spPr>
          <a:xfrm>
            <a:off x="1930595" y="2397974"/>
            <a:ext cx="447349" cy="452437"/>
          </a:xfrm>
          <a:prstGeom prst="ellipse">
            <a:avLst/>
          </a:prstGeom>
          <a:noFill/>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56" name="Immagine 55">
            <a:extLst>
              <a:ext uri="{FF2B5EF4-FFF2-40B4-BE49-F238E27FC236}">
                <a16:creationId xmlns:a16="http://schemas.microsoft.com/office/drawing/2014/main" id="{7B3A4541-5FD0-40C9-9817-4E74D448B170}"/>
              </a:ext>
            </a:extLst>
          </p:cNvPr>
          <p:cNvPicPr>
            <a:picLocks noChangeAspect="1"/>
          </p:cNvPicPr>
          <p:nvPr/>
        </p:nvPicPr>
        <p:blipFill>
          <a:blip r:embed="rId4"/>
          <a:stretch>
            <a:fillRect/>
          </a:stretch>
        </p:blipFill>
        <p:spPr>
          <a:xfrm>
            <a:off x="3380861" y="2392775"/>
            <a:ext cx="457240" cy="463336"/>
          </a:xfrm>
          <a:prstGeom prst="rect">
            <a:avLst/>
          </a:prstGeom>
        </p:spPr>
      </p:pic>
      <p:pic>
        <p:nvPicPr>
          <p:cNvPr id="58" name="Immagine 57">
            <a:extLst>
              <a:ext uri="{FF2B5EF4-FFF2-40B4-BE49-F238E27FC236}">
                <a16:creationId xmlns:a16="http://schemas.microsoft.com/office/drawing/2014/main" id="{8D6B65D3-1BDD-47F6-BD18-6FA0D9DBF3A9}"/>
              </a:ext>
            </a:extLst>
          </p:cNvPr>
          <p:cNvPicPr>
            <a:picLocks noChangeAspect="1"/>
          </p:cNvPicPr>
          <p:nvPr/>
        </p:nvPicPr>
        <p:blipFill>
          <a:blip r:embed="rId4"/>
          <a:stretch>
            <a:fillRect/>
          </a:stretch>
        </p:blipFill>
        <p:spPr>
          <a:xfrm>
            <a:off x="6092025" y="2949516"/>
            <a:ext cx="457240" cy="463336"/>
          </a:xfrm>
          <a:prstGeom prst="rect">
            <a:avLst/>
          </a:prstGeom>
        </p:spPr>
      </p:pic>
      <p:sp>
        <p:nvSpPr>
          <p:cNvPr id="59" name="Segnaposto contenuto 2">
            <a:extLst>
              <a:ext uri="{FF2B5EF4-FFF2-40B4-BE49-F238E27FC236}">
                <a16:creationId xmlns:a16="http://schemas.microsoft.com/office/drawing/2014/main" id="{EED46278-FCE0-410B-9EAF-14354E827529}"/>
              </a:ext>
            </a:extLst>
          </p:cNvPr>
          <p:cNvSpPr txBox="1">
            <a:spLocks/>
          </p:cNvSpPr>
          <p:nvPr/>
        </p:nvSpPr>
        <p:spPr>
          <a:xfrm>
            <a:off x="852487" y="4021138"/>
            <a:ext cx="5696778" cy="5098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it-IT" dirty="0"/>
              <a:t>  DEFINIZIONE PROFILI UTENTE - RISTORATORE </a:t>
            </a:r>
          </a:p>
        </p:txBody>
      </p:sp>
      <p:pic>
        <p:nvPicPr>
          <p:cNvPr id="61" name="Immagine 60">
            <a:extLst>
              <a:ext uri="{FF2B5EF4-FFF2-40B4-BE49-F238E27FC236}">
                <a16:creationId xmlns:a16="http://schemas.microsoft.com/office/drawing/2014/main" id="{3A283011-A5AA-4468-BF75-2DB356B755A9}"/>
              </a:ext>
            </a:extLst>
          </p:cNvPr>
          <p:cNvPicPr>
            <a:picLocks noChangeAspect="1"/>
          </p:cNvPicPr>
          <p:nvPr/>
        </p:nvPicPr>
        <p:blipFill>
          <a:blip r:embed="rId5"/>
          <a:stretch>
            <a:fillRect/>
          </a:stretch>
        </p:blipFill>
        <p:spPr>
          <a:xfrm>
            <a:off x="2723497" y="5348755"/>
            <a:ext cx="457240" cy="469433"/>
          </a:xfrm>
          <a:prstGeom prst="rect">
            <a:avLst/>
          </a:prstGeom>
        </p:spPr>
      </p:pic>
      <p:pic>
        <p:nvPicPr>
          <p:cNvPr id="63" name="Immagine 62">
            <a:extLst>
              <a:ext uri="{FF2B5EF4-FFF2-40B4-BE49-F238E27FC236}">
                <a16:creationId xmlns:a16="http://schemas.microsoft.com/office/drawing/2014/main" id="{6C7D970B-765B-4A0D-9D77-CB432B82D0DB}"/>
              </a:ext>
            </a:extLst>
          </p:cNvPr>
          <p:cNvPicPr>
            <a:picLocks noChangeAspect="1"/>
          </p:cNvPicPr>
          <p:nvPr/>
        </p:nvPicPr>
        <p:blipFill>
          <a:blip r:embed="rId5"/>
          <a:stretch>
            <a:fillRect/>
          </a:stretch>
        </p:blipFill>
        <p:spPr>
          <a:xfrm>
            <a:off x="4541196" y="4770438"/>
            <a:ext cx="457240" cy="469433"/>
          </a:xfrm>
          <a:prstGeom prst="rect">
            <a:avLst/>
          </a:prstGeom>
        </p:spPr>
      </p:pic>
      <p:sp>
        <p:nvSpPr>
          <p:cNvPr id="64" name="Segnaposto contenuto 2">
            <a:extLst>
              <a:ext uri="{FF2B5EF4-FFF2-40B4-BE49-F238E27FC236}">
                <a16:creationId xmlns:a16="http://schemas.microsoft.com/office/drawing/2014/main" id="{26F82FFC-3816-416C-B40F-3C79F8122824}"/>
              </a:ext>
            </a:extLst>
          </p:cNvPr>
          <p:cNvSpPr txBox="1">
            <a:spLocks/>
          </p:cNvSpPr>
          <p:nvPr/>
        </p:nvSpPr>
        <p:spPr>
          <a:xfrm>
            <a:off x="7640543" y="1666570"/>
            <a:ext cx="3965379" cy="4278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it-IT" dirty="0"/>
              <a:t>TEST ESEGUITI</a:t>
            </a:r>
          </a:p>
          <a:p>
            <a:pPr marL="285750" indent="-285750">
              <a:buFont typeface="Arial" panose="020B0604020202020204" pitchFamily="34" charset="0"/>
              <a:buChar char="•"/>
            </a:pPr>
            <a:r>
              <a:rPr lang="it-IT" sz="1800" dirty="0"/>
              <a:t>Test di compito, attraverso il quale sono state raccolte le seguenti misure:</a:t>
            </a:r>
          </a:p>
          <a:p>
            <a:pPr marL="742950" lvl="1" indent="-285750"/>
            <a:r>
              <a:rPr lang="it-IT" sz="1400" dirty="0"/>
              <a:t>Tempo impiegato nell’esecuzione del compito (Task)</a:t>
            </a:r>
          </a:p>
          <a:p>
            <a:pPr marL="742950" lvl="1" indent="-285750"/>
            <a:r>
              <a:rPr lang="it-IT" sz="1400" dirty="0"/>
              <a:t>Tasso di completamento del compito (Task)</a:t>
            </a:r>
          </a:p>
          <a:p>
            <a:pPr marL="285750" indent="-285750">
              <a:buFont typeface="Arial" panose="020B0604020202020204" pitchFamily="34" charset="0"/>
              <a:buChar char="•"/>
            </a:pPr>
            <a:r>
              <a:rPr lang="it-IT" sz="1800" dirty="0"/>
              <a:t>Grado di soddisfazione percepito dall’utente mediante la somministrazione di QUIS e SUS</a:t>
            </a:r>
          </a:p>
          <a:p>
            <a:endParaRPr lang="it-IT" dirty="0"/>
          </a:p>
        </p:txBody>
      </p:sp>
    </p:spTree>
    <p:extLst>
      <p:ext uri="{BB962C8B-B14F-4D97-AF65-F5344CB8AC3E}">
        <p14:creationId xmlns:p14="http://schemas.microsoft.com/office/powerpoint/2010/main" val="266630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011540"/>
          </a:xfrm>
        </p:spPr>
        <p:txBody>
          <a:bodyPr>
            <a:normAutofit fontScale="90000"/>
          </a:bodyPr>
          <a:lstStyle/>
          <a:p>
            <a:pPr algn="ctr"/>
            <a:r>
              <a:rPr lang="it-IT" sz="4800" dirty="0">
                <a:solidFill>
                  <a:schemeClr val="tx2"/>
                </a:solidFill>
                <a:latin typeface="+mn-lt"/>
                <a:ea typeface="+mn-ea"/>
                <a:cs typeface="+mn-cs"/>
              </a:rPr>
              <a:t>Test di usabilità sui prototipi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 risultati</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4" name="Immagine 3">
            <a:extLst>
              <a:ext uri="{FF2B5EF4-FFF2-40B4-BE49-F238E27FC236}">
                <a16:creationId xmlns:a16="http://schemas.microsoft.com/office/drawing/2014/main" id="{D3857043-C830-473F-97F6-5CB639533961}"/>
              </a:ext>
            </a:extLst>
          </p:cNvPr>
          <p:cNvPicPr>
            <a:picLocks noChangeAspect="1"/>
          </p:cNvPicPr>
          <p:nvPr/>
        </p:nvPicPr>
        <p:blipFill rotWithShape="1">
          <a:blip r:embed="rId2"/>
          <a:srcRect l="1034" r="2111" b="8525"/>
          <a:stretch/>
        </p:blipFill>
        <p:spPr>
          <a:xfrm>
            <a:off x="993774" y="3127027"/>
            <a:ext cx="4844080" cy="32896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magine 4">
            <a:extLst>
              <a:ext uri="{FF2B5EF4-FFF2-40B4-BE49-F238E27FC236}">
                <a16:creationId xmlns:a16="http://schemas.microsoft.com/office/drawing/2014/main" id="{67FA214B-FE2D-4B29-868A-109B911B0609}"/>
              </a:ext>
            </a:extLst>
          </p:cNvPr>
          <p:cNvPicPr>
            <a:picLocks noChangeAspect="1"/>
          </p:cNvPicPr>
          <p:nvPr/>
        </p:nvPicPr>
        <p:blipFill rotWithShape="1">
          <a:blip r:embed="rId3"/>
          <a:srcRect l="1015" r="19680" b="10140"/>
          <a:stretch/>
        </p:blipFill>
        <p:spPr>
          <a:xfrm>
            <a:off x="6866908" y="3127027"/>
            <a:ext cx="4844079" cy="32420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 name="CasellaDiTesto 55">
            <a:extLst>
              <a:ext uri="{FF2B5EF4-FFF2-40B4-BE49-F238E27FC236}">
                <a16:creationId xmlns:a16="http://schemas.microsoft.com/office/drawing/2014/main" id="{54773E68-2661-4F7B-A728-073E2168F834}"/>
              </a:ext>
            </a:extLst>
          </p:cNvPr>
          <p:cNvSpPr txBox="1"/>
          <p:nvPr/>
        </p:nvSpPr>
        <p:spPr>
          <a:xfrm>
            <a:off x="1020762" y="1328648"/>
            <a:ext cx="10487026" cy="1200329"/>
          </a:xfrm>
          <a:prstGeom prst="rect">
            <a:avLst/>
          </a:prstGeom>
          <a:noFill/>
        </p:spPr>
        <p:txBody>
          <a:bodyPr wrap="square">
            <a:spAutoFit/>
          </a:bodyPr>
          <a:lstStyle/>
          <a:p>
            <a:pPr marL="0" indent="0">
              <a:buNone/>
            </a:pPr>
            <a:r>
              <a:rPr lang="it-IT" sz="1800" dirty="0"/>
              <a:t>Per il calcolo del tasso di completamento</a:t>
            </a:r>
            <a:r>
              <a:rPr lang="it-IT" dirty="0"/>
              <a:t> </a:t>
            </a:r>
            <a:r>
              <a:rPr lang="it-IT" sz="1800" dirty="0"/>
              <a:t>è stato assegnato: </a:t>
            </a:r>
          </a:p>
          <a:p>
            <a:pPr marL="285750" indent="-285750" algn="just">
              <a:buFont typeface="Arial" panose="020B0604020202020204" pitchFamily="34" charset="0"/>
              <a:buChar char="•"/>
            </a:pPr>
            <a:r>
              <a:rPr lang="it-IT" sz="1800" dirty="0"/>
              <a:t>1 punto per il successo (S)</a:t>
            </a:r>
            <a:endParaRPr lang="it-IT" dirty="0"/>
          </a:p>
          <a:p>
            <a:pPr marL="285750" indent="-285750" algn="just">
              <a:buFont typeface="Arial" panose="020B0604020202020204" pitchFamily="34" charset="0"/>
              <a:buChar char="•"/>
            </a:pPr>
            <a:r>
              <a:rPr lang="it-IT" sz="1800" dirty="0"/>
              <a:t>0.5 punti per il successo parziale (P)</a:t>
            </a:r>
          </a:p>
          <a:p>
            <a:pPr marL="285750" indent="-285750" algn="just">
              <a:buFont typeface="Arial" panose="020B0604020202020204" pitchFamily="34" charset="0"/>
              <a:buChar char="•"/>
            </a:pPr>
            <a:r>
              <a:rPr lang="it-IT" sz="1800" dirty="0"/>
              <a:t>0 punti per il fallimento (F)</a:t>
            </a:r>
          </a:p>
        </p:txBody>
      </p:sp>
      <mc:AlternateContent xmlns:mc="http://schemas.openxmlformats.org/markup-compatibility/2006" xmlns:a14="http://schemas.microsoft.com/office/drawing/2010/main">
        <mc:Choice Requires="a14">
          <p:sp>
            <p:nvSpPr>
              <p:cNvPr id="7" name="Segnaposto contenuto 2">
                <a:extLst>
                  <a:ext uri="{FF2B5EF4-FFF2-40B4-BE49-F238E27FC236}">
                    <a16:creationId xmlns:a16="http://schemas.microsoft.com/office/drawing/2014/main" id="{4C7283AA-58F8-448A-A610-6656B6706BD8}"/>
                  </a:ext>
                </a:extLst>
              </p:cNvPr>
              <p:cNvSpPr txBox="1">
                <a:spLocks/>
              </p:cNvSpPr>
              <p:nvPr/>
            </p:nvSpPr>
            <p:spPr>
              <a:xfrm>
                <a:off x="655638" y="2694515"/>
                <a:ext cx="5821363" cy="43528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indent="0">
                  <a:lnSpc>
                    <a:spcPct val="107000"/>
                  </a:lnSpc>
                  <a:spcAft>
                    <a:spcPts val="800"/>
                  </a:spcAft>
                  <a:buNone/>
                </a:pPr>
                <a:r>
                  <a:rPr lang="it-IT" sz="1800" dirty="0"/>
                  <a:t>Clienti - Tasso completamento = </a:t>
                </a:r>
                <a14:m>
                  <m:oMath xmlns:m="http://schemas.openxmlformats.org/officeDocument/2006/math">
                    <m:r>
                      <a:rPr lang="it-IT" sz="1800" b="1" i="1">
                        <a:latin typeface="Cambria Math" panose="02040503050406030204" pitchFamily="18" charset="0"/>
                      </a:rPr>
                      <m:t>𝟗𝟒</m:t>
                    </m:r>
                    <m:r>
                      <a:rPr lang="it-IT" sz="1800" b="1">
                        <a:latin typeface="Cambria Math" panose="02040503050406030204" pitchFamily="18" charset="0"/>
                      </a:rPr>
                      <m:t> %</m:t>
                    </m:r>
                  </m:oMath>
                </a14:m>
                <a:br>
                  <a:rPr lang="it-IT" sz="1800" dirty="0"/>
                </a:br>
                <a:endParaRPr lang="it-IT" sz="1800" dirty="0"/>
              </a:p>
            </p:txBody>
          </p:sp>
        </mc:Choice>
        <mc:Fallback xmlns="">
          <p:sp>
            <p:nvSpPr>
              <p:cNvPr id="7" name="Segnaposto contenuto 2">
                <a:extLst>
                  <a:ext uri="{FF2B5EF4-FFF2-40B4-BE49-F238E27FC236}">
                    <a16:creationId xmlns:a16="http://schemas.microsoft.com/office/drawing/2014/main" id="{4C7283AA-58F8-448A-A610-6656B6706BD8}"/>
                  </a:ext>
                </a:extLst>
              </p:cNvPr>
              <p:cNvSpPr txBox="1">
                <a:spLocks noRot="1" noChangeAspect="1" noMove="1" noResize="1" noEditPoints="1" noAdjustHandles="1" noChangeArrowheads="1" noChangeShapeType="1" noTextEdit="1"/>
              </p:cNvSpPr>
              <p:nvPr/>
            </p:nvSpPr>
            <p:spPr>
              <a:xfrm>
                <a:off x="655638" y="2694515"/>
                <a:ext cx="5821363" cy="435280"/>
              </a:xfrm>
              <a:prstGeom prst="rect">
                <a:avLst/>
              </a:prstGeom>
              <a:blipFill>
                <a:blip r:embed="rId4"/>
                <a:stretch>
                  <a:fillRect t="-5634" b="-845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650629BF-DE45-49B0-885F-715DADBB75B6}"/>
                  </a:ext>
                </a:extLst>
              </p:cNvPr>
              <p:cNvSpPr txBox="1">
                <a:spLocks/>
              </p:cNvSpPr>
              <p:nvPr/>
            </p:nvSpPr>
            <p:spPr>
              <a:xfrm>
                <a:off x="6548117" y="2691746"/>
                <a:ext cx="5821363" cy="43528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indent="0">
                  <a:lnSpc>
                    <a:spcPct val="107000"/>
                  </a:lnSpc>
                  <a:spcAft>
                    <a:spcPts val="800"/>
                  </a:spcAft>
                  <a:buNone/>
                </a:pPr>
                <a:r>
                  <a:rPr lang="it-IT" sz="1600" dirty="0"/>
                  <a:t>Ristoratori - Tasso completamento = </a:t>
                </a:r>
                <a14:m>
                  <m:oMath xmlns:m="http://schemas.openxmlformats.org/officeDocument/2006/math">
                    <m:r>
                      <a:rPr lang="it-IT" sz="1600" b="1" i="1">
                        <a:latin typeface="Cambria Math" panose="02040503050406030204" pitchFamily="18" charset="0"/>
                      </a:rPr>
                      <m:t>𝟗𝟔</m:t>
                    </m:r>
                    <m:r>
                      <a:rPr lang="it-IT" sz="1600" b="1">
                        <a:latin typeface="Cambria Math" panose="02040503050406030204" pitchFamily="18" charset="0"/>
                      </a:rPr>
                      <m:t> %</m:t>
                    </m:r>
                  </m:oMath>
                </a14:m>
                <a:br>
                  <a:rPr lang="it-IT" sz="1600" dirty="0"/>
                </a:br>
                <a:endParaRPr lang="it-IT" sz="1600" dirty="0"/>
              </a:p>
            </p:txBody>
          </p:sp>
        </mc:Choice>
        <mc:Fallback xmlns="">
          <p:sp>
            <p:nvSpPr>
              <p:cNvPr id="8" name="Segnaposto contenuto 2">
                <a:extLst>
                  <a:ext uri="{FF2B5EF4-FFF2-40B4-BE49-F238E27FC236}">
                    <a16:creationId xmlns:a16="http://schemas.microsoft.com/office/drawing/2014/main" id="{650629BF-DE45-49B0-885F-715DADBB75B6}"/>
                  </a:ext>
                </a:extLst>
              </p:cNvPr>
              <p:cNvSpPr txBox="1">
                <a:spLocks noRot="1" noChangeAspect="1" noMove="1" noResize="1" noEditPoints="1" noAdjustHandles="1" noChangeArrowheads="1" noChangeShapeType="1" noTextEdit="1"/>
              </p:cNvSpPr>
              <p:nvPr/>
            </p:nvSpPr>
            <p:spPr>
              <a:xfrm>
                <a:off x="6548117" y="2691746"/>
                <a:ext cx="5821363" cy="435280"/>
              </a:xfrm>
              <a:prstGeom prst="rect">
                <a:avLst/>
              </a:prstGeom>
              <a:blipFill>
                <a:blip r:embed="rId5"/>
                <a:stretch>
                  <a:fillRect t="-2817"/>
                </a:stretch>
              </a:blipFill>
            </p:spPr>
            <p:txBody>
              <a:bodyPr/>
              <a:lstStyle/>
              <a:p>
                <a:r>
                  <a:rPr lang="it-IT">
                    <a:noFill/>
                  </a:rPr>
                  <a:t> </a:t>
                </a:r>
              </a:p>
            </p:txBody>
          </p:sp>
        </mc:Fallback>
      </mc:AlternateContent>
    </p:spTree>
    <p:extLst>
      <p:ext uri="{BB962C8B-B14F-4D97-AF65-F5344CB8AC3E}">
        <p14:creationId xmlns:p14="http://schemas.microsoft.com/office/powerpoint/2010/main" val="334353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011540"/>
          </a:xfrm>
        </p:spPr>
        <p:txBody>
          <a:bodyPr>
            <a:normAutofit fontScale="90000"/>
          </a:bodyPr>
          <a:lstStyle/>
          <a:p>
            <a:pPr algn="ctr"/>
            <a:r>
              <a:rPr lang="it-IT" sz="4800" dirty="0">
                <a:solidFill>
                  <a:schemeClr val="tx2"/>
                </a:solidFill>
                <a:latin typeface="+mn-lt"/>
                <a:ea typeface="+mn-ea"/>
                <a:cs typeface="+mn-cs"/>
              </a:rPr>
              <a:t>Test di usabilità sui prototipi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 risultati</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7" name="CasellaDiTesto 56">
            <a:extLst>
              <a:ext uri="{FF2B5EF4-FFF2-40B4-BE49-F238E27FC236}">
                <a16:creationId xmlns:a16="http://schemas.microsoft.com/office/drawing/2014/main" id="{E177BE58-1D3B-421C-9D84-690C14993522}"/>
              </a:ext>
            </a:extLst>
          </p:cNvPr>
          <p:cNvSpPr txBox="1"/>
          <p:nvPr/>
        </p:nvSpPr>
        <p:spPr>
          <a:xfrm>
            <a:off x="912813" y="4723306"/>
            <a:ext cx="4507705" cy="1477328"/>
          </a:xfrm>
          <a:prstGeom prst="rect">
            <a:avLst/>
          </a:prstGeom>
          <a:noFill/>
        </p:spPr>
        <p:txBody>
          <a:bodyPr wrap="square">
            <a:spAutoFit/>
          </a:bodyPr>
          <a:lstStyle/>
          <a:p>
            <a:r>
              <a:rPr lang="it-IT" dirty="0"/>
              <a:t>Il prototipo risulta usabile se il risultato è maggiore o uguale a 68. La media dei punteggi dei sottoposti al test è di 80.5, ben al di sopra del punteggio medio della scala di usabilità del sistema. </a:t>
            </a:r>
          </a:p>
        </p:txBody>
      </p:sp>
      <p:sp>
        <p:nvSpPr>
          <p:cNvPr id="60" name="Segnaposto contenuto 2">
            <a:extLst>
              <a:ext uri="{FF2B5EF4-FFF2-40B4-BE49-F238E27FC236}">
                <a16:creationId xmlns:a16="http://schemas.microsoft.com/office/drawing/2014/main" id="{63159268-840C-4F77-A393-1B97AABF98D1}"/>
              </a:ext>
            </a:extLst>
          </p:cNvPr>
          <p:cNvSpPr txBox="1">
            <a:spLocks/>
          </p:cNvSpPr>
          <p:nvPr/>
        </p:nvSpPr>
        <p:spPr>
          <a:xfrm>
            <a:off x="858837" y="1213644"/>
            <a:ext cx="4660956" cy="6334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it-IT" sz="3200" dirty="0"/>
              <a:t>SUS</a:t>
            </a:r>
            <a:endParaRPr lang="it-IT" dirty="0"/>
          </a:p>
        </p:txBody>
      </p:sp>
      <p:sp>
        <p:nvSpPr>
          <p:cNvPr id="62" name="Segnaposto contenuto 2">
            <a:extLst>
              <a:ext uri="{FF2B5EF4-FFF2-40B4-BE49-F238E27FC236}">
                <a16:creationId xmlns:a16="http://schemas.microsoft.com/office/drawing/2014/main" id="{7BA135EC-C4F8-4102-997A-968386C025AA}"/>
              </a:ext>
            </a:extLst>
          </p:cNvPr>
          <p:cNvSpPr txBox="1">
            <a:spLocks/>
          </p:cNvSpPr>
          <p:nvPr/>
        </p:nvSpPr>
        <p:spPr>
          <a:xfrm>
            <a:off x="5770619" y="1197341"/>
            <a:ext cx="6268980" cy="6334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it-IT" sz="3200" dirty="0"/>
              <a:t>QUIS</a:t>
            </a:r>
            <a:endParaRPr lang="it-IT" dirty="0"/>
          </a:p>
        </p:txBody>
      </p:sp>
      <p:sp>
        <p:nvSpPr>
          <p:cNvPr id="64" name="CasellaDiTesto 63">
            <a:extLst>
              <a:ext uri="{FF2B5EF4-FFF2-40B4-BE49-F238E27FC236}">
                <a16:creationId xmlns:a16="http://schemas.microsoft.com/office/drawing/2014/main" id="{04385935-E33A-4971-BB13-70CE815FC22A}"/>
              </a:ext>
            </a:extLst>
          </p:cNvPr>
          <p:cNvSpPr txBox="1"/>
          <p:nvPr/>
        </p:nvSpPr>
        <p:spPr>
          <a:xfrm>
            <a:off x="5723620" y="4923803"/>
            <a:ext cx="5455555" cy="1336007"/>
          </a:xfrm>
          <a:prstGeom prst="rect">
            <a:avLst/>
          </a:prstGeom>
          <a:noFill/>
        </p:spPr>
        <p:txBody>
          <a:bodyPr wrap="square">
            <a:spAutoFit/>
          </a:bodyPr>
          <a:lstStyle/>
          <a:p>
            <a:pPr algn="just">
              <a:lnSpc>
                <a:spcPct val="107000"/>
              </a:lnSpc>
              <a:spcAft>
                <a:spcPts val="800"/>
              </a:spcAft>
            </a:pPr>
            <a:r>
              <a:rPr lang="it-IT" sz="1400" dirty="0"/>
              <a:t>La valutazione nel complesso è positiva, il che indica la soddisfazione generale da parte degli utilizzatori del sistema, sia clienti che ristoratori.</a:t>
            </a:r>
          </a:p>
          <a:p>
            <a:pPr algn="just">
              <a:lnSpc>
                <a:spcPct val="107000"/>
              </a:lnSpc>
              <a:spcAft>
                <a:spcPts val="800"/>
              </a:spcAft>
            </a:pPr>
            <a:r>
              <a:rPr lang="it-IT" sz="1400" dirty="0"/>
              <a:t>Il punteggio medio ricevuto dal sistema secondo la valutazione QUIS è pari a 77,2 punti (81,3%) su un massimo di 95. L</a:t>
            </a:r>
            <a:r>
              <a:rPr lang="en-US" sz="1400" dirty="0"/>
              <a:t>’</a:t>
            </a:r>
            <a:r>
              <a:rPr lang="it-IT" sz="1400" dirty="0"/>
              <a:t>usabilità del sistema è stata valutata positivamente.</a:t>
            </a:r>
          </a:p>
        </p:txBody>
      </p:sp>
      <p:pic>
        <p:nvPicPr>
          <p:cNvPr id="4" name="Immagine 3">
            <a:extLst>
              <a:ext uri="{FF2B5EF4-FFF2-40B4-BE49-F238E27FC236}">
                <a16:creationId xmlns:a16="http://schemas.microsoft.com/office/drawing/2014/main" id="{005501CB-D22C-4326-8BFE-00D36FD48EE7}"/>
              </a:ext>
            </a:extLst>
          </p:cNvPr>
          <p:cNvPicPr>
            <a:picLocks noChangeAspect="1"/>
          </p:cNvPicPr>
          <p:nvPr/>
        </p:nvPicPr>
        <p:blipFill rotWithShape="1">
          <a:blip r:embed="rId2"/>
          <a:srcRect l="925" r="943"/>
          <a:stretch/>
        </p:blipFill>
        <p:spPr>
          <a:xfrm>
            <a:off x="5770620" y="1765664"/>
            <a:ext cx="6268979" cy="3101612"/>
          </a:xfrm>
          <a:prstGeom prst="rect">
            <a:avLst/>
          </a:prstGeom>
        </p:spPr>
      </p:pic>
      <p:pic>
        <p:nvPicPr>
          <p:cNvPr id="6" name="Immagine 5">
            <a:extLst>
              <a:ext uri="{FF2B5EF4-FFF2-40B4-BE49-F238E27FC236}">
                <a16:creationId xmlns:a16="http://schemas.microsoft.com/office/drawing/2014/main" id="{30BB3A50-5CED-481E-9FBE-8DEFF4ED4541}"/>
              </a:ext>
            </a:extLst>
          </p:cNvPr>
          <p:cNvPicPr>
            <a:picLocks noChangeAspect="1"/>
          </p:cNvPicPr>
          <p:nvPr/>
        </p:nvPicPr>
        <p:blipFill>
          <a:blip r:embed="rId3"/>
          <a:stretch>
            <a:fillRect/>
          </a:stretch>
        </p:blipFill>
        <p:spPr>
          <a:xfrm>
            <a:off x="852487" y="1765664"/>
            <a:ext cx="4684660" cy="2888016"/>
          </a:xfrm>
          <a:prstGeom prst="rect">
            <a:avLst/>
          </a:prstGeom>
        </p:spPr>
      </p:pic>
    </p:spTree>
    <p:extLst>
      <p:ext uri="{BB962C8B-B14F-4D97-AF65-F5344CB8AC3E}">
        <p14:creationId xmlns:p14="http://schemas.microsoft.com/office/powerpoint/2010/main" val="3489248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49"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1"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6"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55803F7-1DD8-4BE1-99EB-94B02D1217DF}"/>
              </a:ext>
            </a:extLst>
          </p:cNvPr>
          <p:cNvSpPr>
            <a:spLocks noGrp="1"/>
          </p:cNvSpPr>
          <p:nvPr>
            <p:ph type="title"/>
          </p:nvPr>
        </p:nvSpPr>
        <p:spPr>
          <a:xfrm>
            <a:off x="1141413" y="618518"/>
            <a:ext cx="9905998" cy="1478570"/>
          </a:xfrm>
        </p:spPr>
        <p:txBody>
          <a:bodyPr>
            <a:normAutofit/>
          </a:bodyPr>
          <a:lstStyle/>
          <a:p>
            <a:pPr algn="ctr"/>
            <a:r>
              <a:rPr lang="it-IT" sz="3600" dirty="0">
                <a:solidFill>
                  <a:schemeClr val="tx2"/>
                </a:solidFill>
                <a:latin typeface="+mn-lt"/>
                <a:ea typeface="+mn-ea"/>
                <a:cs typeface="+mn-cs"/>
              </a:rPr>
              <a:t>INTRODUZIONE</a:t>
            </a:r>
            <a:endParaRPr lang="it-IT" dirty="0"/>
          </a:p>
        </p:txBody>
      </p:sp>
      <p:sp>
        <p:nvSpPr>
          <p:cNvPr id="3" name="Segnaposto contenuto 2">
            <a:extLst>
              <a:ext uri="{FF2B5EF4-FFF2-40B4-BE49-F238E27FC236}">
                <a16:creationId xmlns:a16="http://schemas.microsoft.com/office/drawing/2014/main" id="{3D5C1B4F-DC1D-4A2E-95B8-0739BB7548B2}"/>
              </a:ext>
            </a:extLst>
          </p:cNvPr>
          <p:cNvSpPr>
            <a:spLocks noGrp="1"/>
          </p:cNvSpPr>
          <p:nvPr>
            <p:ph idx="1"/>
          </p:nvPr>
        </p:nvSpPr>
        <p:spPr>
          <a:xfrm>
            <a:off x="1141412" y="2249487"/>
            <a:ext cx="9905999" cy="3541714"/>
          </a:xfrm>
        </p:spPr>
        <p:txBody>
          <a:bodyPr>
            <a:normAutofit/>
          </a:bodyPr>
          <a:lstStyle/>
          <a:p>
            <a:pPr marL="0" indent="0">
              <a:lnSpc>
                <a:spcPct val="110000"/>
              </a:lnSpc>
              <a:buNone/>
            </a:pPr>
            <a:r>
              <a:rPr lang="it-IT" sz="2200"/>
              <a:t>Il food delivery, o più semplicemente la consegna di cibo a domicilio, è diventato negli ultimi anni un importante business, nonché un servizio che quasi tutti hanno provato almeno una volta. </a:t>
            </a:r>
          </a:p>
          <a:p>
            <a:pPr marL="0" indent="0">
              <a:lnSpc>
                <a:spcPct val="110000"/>
              </a:lnSpc>
              <a:buNone/>
            </a:pPr>
            <a:r>
              <a:rPr lang="it-IT" sz="2200"/>
              <a:t>Attraverso l’applicazione  EAT&amp;HOME i clienti potranno cercare un’attività nelle vicinanze, visualizzare il menù proposto ed eventualmente effettuare un ordine, consegnato comodamente a casa propria. </a:t>
            </a:r>
          </a:p>
          <a:p>
            <a:pPr marL="0" indent="0">
              <a:lnSpc>
                <a:spcPct val="110000"/>
              </a:lnSpc>
              <a:buNone/>
            </a:pPr>
            <a:r>
              <a:rPr lang="it-IT" sz="2200"/>
              <a:t>I ristoratori invece potranno creare un profilo per la propria attività, inserire il menù offerto ai clienti e gestire le ordinazioni ricevute, il tutto a portata di smartphone. </a:t>
            </a:r>
          </a:p>
          <a:p>
            <a:pPr marL="0" indent="0">
              <a:lnSpc>
                <a:spcPct val="110000"/>
              </a:lnSpc>
              <a:buNone/>
            </a:pPr>
            <a:endParaRPr lang="it-IT" sz="2200">
              <a:latin typeface="Bookman Old Style" panose="02050604050505020204" pitchFamily="18" charset="0"/>
            </a:endParaRPr>
          </a:p>
          <a:p>
            <a:pPr marL="0" indent="0">
              <a:lnSpc>
                <a:spcPct val="110000"/>
              </a:lnSpc>
              <a:buNone/>
            </a:pPr>
            <a:endParaRPr lang="it-IT" sz="2200">
              <a:latin typeface="Bookman Old Style" panose="02050604050505020204" pitchFamily="18" charset="0"/>
            </a:endParaRPr>
          </a:p>
          <a:p>
            <a:pPr marL="0" indent="0">
              <a:lnSpc>
                <a:spcPct val="110000"/>
              </a:lnSpc>
              <a:buNone/>
            </a:pPr>
            <a:endParaRPr lang="it-IT" sz="2200"/>
          </a:p>
        </p:txBody>
      </p:sp>
      <p:grpSp>
        <p:nvGrpSpPr>
          <p:cNvPr id="77" name="Group 76">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78"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4151293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001713" y="171147"/>
            <a:ext cx="10148887" cy="1478570"/>
          </a:xfrm>
        </p:spPr>
        <p:txBody>
          <a:bodyPr>
            <a:normAutofit/>
          </a:bodyPr>
          <a:lstStyle/>
          <a:p>
            <a:pPr algn="ctr"/>
            <a:r>
              <a:rPr lang="it-IT" sz="4800" dirty="0">
                <a:solidFill>
                  <a:schemeClr val="tx2"/>
                </a:solidFill>
                <a:latin typeface="+mn-lt"/>
                <a:ea typeface="+mn-ea"/>
                <a:cs typeface="+mn-cs"/>
              </a:rPr>
              <a:t>Test di usabilità sui prototipi </a:t>
            </a:r>
            <a:r>
              <a:rPr lang="it-IT" sz="4800" dirty="0" err="1">
                <a:solidFill>
                  <a:schemeClr val="tx2"/>
                </a:solidFill>
                <a:latin typeface="+mn-lt"/>
                <a:ea typeface="+mn-ea"/>
                <a:cs typeface="+mn-cs"/>
              </a:rPr>
              <a:t>aD</a:t>
            </a:r>
            <a:r>
              <a:rPr lang="it-IT" sz="4800" dirty="0">
                <a:solidFill>
                  <a:schemeClr val="tx2"/>
                </a:solidFill>
                <a:latin typeface="+mn-lt"/>
                <a:ea typeface="+mn-ea"/>
                <a:cs typeface="+mn-cs"/>
              </a:rPr>
              <a:t> ALTA fedeltà: PROBLEMI </a:t>
            </a:r>
            <a:r>
              <a:rPr lang="it-IT" sz="4800" dirty="0" err="1">
                <a:solidFill>
                  <a:schemeClr val="tx2"/>
                </a:solidFill>
                <a:latin typeface="+mn-lt"/>
                <a:ea typeface="+mn-ea"/>
                <a:cs typeface="+mn-cs"/>
              </a:rPr>
              <a:t>RILEVati</a:t>
            </a:r>
            <a:endParaRPr lang="it-IT" sz="4800" dirty="0">
              <a:solidFill>
                <a:schemeClr val="tx2"/>
              </a:solidFill>
              <a:latin typeface="+mn-lt"/>
              <a:ea typeface="+mn-ea"/>
              <a:cs typeface="+mn-cs"/>
            </a:endParaRP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9" name="Tabella 8">
            <a:extLst>
              <a:ext uri="{FF2B5EF4-FFF2-40B4-BE49-F238E27FC236}">
                <a16:creationId xmlns:a16="http://schemas.microsoft.com/office/drawing/2014/main" id="{A79BE694-765F-4114-B9FE-B5B0A4D04644}"/>
              </a:ext>
            </a:extLst>
          </p:cNvPr>
          <p:cNvGraphicFramePr>
            <a:graphicFrameLocks noGrp="1"/>
          </p:cNvGraphicFramePr>
          <p:nvPr>
            <p:extLst>
              <p:ext uri="{D42A27DB-BD31-4B8C-83A1-F6EECF244321}">
                <p14:modId xmlns:p14="http://schemas.microsoft.com/office/powerpoint/2010/main" val="3284466572"/>
              </p:ext>
            </p:extLst>
          </p:nvPr>
        </p:nvGraphicFramePr>
        <p:xfrm>
          <a:off x="946151" y="1645757"/>
          <a:ext cx="9915523" cy="4987696"/>
        </p:xfrm>
        <a:graphic>
          <a:graphicData uri="http://schemas.openxmlformats.org/drawingml/2006/table">
            <a:tbl>
              <a:tblPr>
                <a:tableStyleId>{FABFCF23-3B69-468F-B69F-88F6DE6A72F2}</a:tableStyleId>
              </a:tblPr>
              <a:tblGrid>
                <a:gridCol w="3910329">
                  <a:extLst>
                    <a:ext uri="{9D8B030D-6E8A-4147-A177-3AD203B41FA5}">
                      <a16:colId xmlns:a16="http://schemas.microsoft.com/office/drawing/2014/main" val="3533685685"/>
                    </a:ext>
                  </a:extLst>
                </a:gridCol>
                <a:gridCol w="2141220">
                  <a:extLst>
                    <a:ext uri="{9D8B030D-6E8A-4147-A177-3AD203B41FA5}">
                      <a16:colId xmlns:a16="http://schemas.microsoft.com/office/drawing/2014/main" val="1732250959"/>
                    </a:ext>
                  </a:extLst>
                </a:gridCol>
                <a:gridCol w="3863974">
                  <a:extLst>
                    <a:ext uri="{9D8B030D-6E8A-4147-A177-3AD203B41FA5}">
                      <a16:colId xmlns:a16="http://schemas.microsoft.com/office/drawing/2014/main" val="347700826"/>
                    </a:ext>
                  </a:extLst>
                </a:gridCol>
              </a:tblGrid>
              <a:tr h="242902">
                <a:tc>
                  <a:txBody>
                    <a:bodyPr/>
                    <a:lstStyle/>
                    <a:p>
                      <a:pPr algn="ctr" fontAlgn="ctr"/>
                      <a:r>
                        <a:rPr lang="en-US" sz="1600" b="1" u="none" strike="noStrike" dirty="0">
                          <a:effectLst/>
                        </a:rPr>
                        <a:t>TIPO PROBLEMA</a:t>
                      </a:r>
                      <a:endParaRPr lang="en-US" sz="1600" b="1"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ctr" fontAlgn="ctr"/>
                      <a:r>
                        <a:rPr lang="en-US" sz="1600" b="1" u="none" strike="noStrike" dirty="0">
                          <a:effectLst/>
                        </a:rPr>
                        <a:t>RILEVANZA</a:t>
                      </a:r>
                      <a:endParaRPr lang="en-US" sz="1600" b="1"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ctr" fontAlgn="ctr"/>
                      <a:r>
                        <a:rPr lang="en-US" sz="1600" b="1" u="none" strike="noStrike" dirty="0">
                          <a:effectLst/>
                        </a:rPr>
                        <a:t>SOLUZIONE</a:t>
                      </a:r>
                    </a:p>
                  </a:txBody>
                  <a:tcPr marL="4967" marR="4967" marT="4967" marB="0" anchor="ctr"/>
                </a:tc>
                <a:extLst>
                  <a:ext uri="{0D108BD9-81ED-4DB2-BD59-A6C34878D82A}">
                    <a16:rowId xmlns:a16="http://schemas.microsoft.com/office/drawing/2014/main" val="37869752"/>
                  </a:ext>
                </a:extLst>
              </a:tr>
              <a:tr h="242902">
                <a:tc gridSpan="3">
                  <a:txBody>
                    <a:bodyPr/>
                    <a:lstStyle/>
                    <a:p>
                      <a:pPr algn="ctr" fontAlgn="b"/>
                      <a:r>
                        <a:rPr lang="it-IT" sz="1600" b="1" u="none" strike="noStrike" dirty="0">
                          <a:effectLst/>
                        </a:rPr>
                        <a:t>CLIENTE</a:t>
                      </a:r>
                      <a:endParaRPr lang="it-IT" sz="1600" b="1" i="0" u="none" strike="noStrike" dirty="0">
                        <a:solidFill>
                          <a:srgbClr val="000000"/>
                        </a:solidFill>
                        <a:effectLst/>
                        <a:latin typeface="Calibri" panose="020F0502020204030204" pitchFamily="34" charset="0"/>
                      </a:endParaRPr>
                    </a:p>
                  </a:txBody>
                  <a:tcPr marL="4967" marR="4967" marT="4967" marB="0" anchor="b"/>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142264268"/>
                  </a:ext>
                </a:extLst>
              </a:tr>
              <a:tr h="777206">
                <a:tc>
                  <a:txBody>
                    <a:bodyPr/>
                    <a:lstStyle/>
                    <a:p>
                      <a:pPr algn="just" fontAlgn="ctr"/>
                      <a:r>
                        <a:rPr lang="it-IT" sz="1300" u="none" strike="noStrike" dirty="0">
                          <a:effectLst/>
                        </a:rPr>
                        <a:t>Finestra di dialogo relativa alla conferma delle modifiche del profilo personale poco leggibile a causa del colore e della dimensione del font.</a:t>
                      </a:r>
                      <a:endParaRPr lang="it-IT" sz="1300" b="0" i="0" u="none" strike="noStrike" dirty="0">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dirty="0">
                          <a:effectLst/>
                        </a:rPr>
                        <a:t>SECONDARIO</a:t>
                      </a:r>
                      <a:endParaRPr lang="en-US" sz="1200" b="0"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a:effectLst/>
                        </a:rPr>
                        <a:t>Aumentata la dimensione del font e utilizzo di un colore più marcato.</a:t>
                      </a:r>
                      <a:endParaRPr lang="en-US" sz="1300" b="0" i="0" u="none" strike="noStrike">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3054315462"/>
                  </a:ext>
                </a:extLst>
              </a:tr>
              <a:tr h="526702">
                <a:tc>
                  <a:txBody>
                    <a:bodyPr/>
                    <a:lstStyle/>
                    <a:p>
                      <a:pPr algn="just" fontAlgn="ctr"/>
                      <a:r>
                        <a:rPr lang="it-IT" sz="1300" u="none" strike="noStrike">
                          <a:effectLst/>
                        </a:rPr>
                        <a:t>Mancanza di una descrizione relativa all’utilizzo delle stelle durante una recensione.</a:t>
                      </a:r>
                      <a:endParaRPr lang="it-IT" sz="1300" b="0" i="0" u="none" strike="noStrike">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a:effectLst/>
                        </a:rPr>
                        <a:t>SECONDARIO</a:t>
                      </a:r>
                      <a:endParaRPr lang="en-US" sz="1200" b="0"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dirty="0">
                          <a:effectLst/>
                        </a:rPr>
                        <a:t>Inserimento di un testo che inducesse l’utente a completare la recensione inserendo una valutazione attraverso le stelline.</a:t>
                      </a:r>
                      <a:endParaRPr lang="en-US" sz="1300" b="0" i="0" u="none" strike="noStrike" dirty="0">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2453845951"/>
                  </a:ext>
                </a:extLst>
              </a:tr>
              <a:tr h="655165">
                <a:tc>
                  <a:txBody>
                    <a:bodyPr/>
                    <a:lstStyle/>
                    <a:p>
                      <a:pPr algn="just" fontAlgn="ctr"/>
                      <a:r>
                        <a:rPr lang="it-IT" sz="1300" u="none" strike="noStrike" dirty="0">
                          <a:effectLst/>
                        </a:rPr>
                        <a:t>Finestra di dialogo relativa all’aggiunta del piatto al carrello poco leggibile a causa del colore e della dimensione del font.</a:t>
                      </a:r>
                      <a:endParaRPr lang="it-IT" sz="1300" b="0" i="0" u="none" strike="noStrike" dirty="0">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a:effectLst/>
                        </a:rPr>
                        <a:t>SECONDARIO</a:t>
                      </a:r>
                      <a:endParaRPr lang="en-US" sz="1200" b="0" i="0" u="none" strike="noStrike">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a:effectLst/>
                        </a:rPr>
                        <a:t>Aumentata la dimensione del font e utilizzo di un colore più marcato.</a:t>
                      </a:r>
                      <a:endParaRPr lang="en-US" sz="1300" b="0" i="0" u="none" strike="noStrike">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3731759717"/>
                  </a:ext>
                </a:extLst>
              </a:tr>
              <a:tr h="648742">
                <a:tc>
                  <a:txBody>
                    <a:bodyPr/>
                    <a:lstStyle/>
                    <a:p>
                      <a:pPr algn="just" fontAlgn="ctr"/>
                      <a:r>
                        <a:rPr lang="it-IT" sz="1300" u="none" strike="noStrike" dirty="0">
                          <a:effectLst/>
                        </a:rPr>
                        <a:t>Ambiguità riscontrata nella conclusione di un ordine a causa di confusione tra la sezione “Carrello” e la sezione “I miei ordini”.</a:t>
                      </a:r>
                      <a:endParaRPr lang="it-IT" sz="1300" b="0" i="0" u="none" strike="noStrike" dirty="0">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dirty="0">
                          <a:effectLst/>
                        </a:rPr>
                        <a:t>RILEVANTE</a:t>
                      </a:r>
                      <a:endParaRPr lang="en-US" sz="1200" b="0"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dirty="0">
                          <a:effectLst/>
                        </a:rPr>
                        <a:t>Inserimento di una nuova schermata del tutorial che informasse l’utente sulle funzionalità della sezione “Carrello”.</a:t>
                      </a:r>
                      <a:endParaRPr lang="en-US" sz="1300" b="0" i="0" u="none" strike="noStrike" dirty="0">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818289785"/>
                  </a:ext>
                </a:extLst>
              </a:tr>
              <a:tr h="134887">
                <a:tc gridSpan="3">
                  <a:txBody>
                    <a:bodyPr/>
                    <a:lstStyle/>
                    <a:p>
                      <a:pPr algn="ctr" fontAlgn="b"/>
                      <a:r>
                        <a:rPr lang="it-IT" sz="1600" b="1" u="none" strike="noStrike" dirty="0">
                          <a:effectLst/>
                        </a:rPr>
                        <a:t>RISTORATORE</a:t>
                      </a:r>
                      <a:endParaRPr lang="it-IT" sz="1600" b="1" i="0" u="none" strike="noStrike" dirty="0">
                        <a:solidFill>
                          <a:srgbClr val="000000"/>
                        </a:solidFill>
                        <a:effectLst/>
                        <a:latin typeface="Calibri" panose="020F0502020204030204" pitchFamily="34" charset="0"/>
                      </a:endParaRPr>
                    </a:p>
                  </a:txBody>
                  <a:tcPr marL="4967" marR="4967" marT="4967" marB="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78378082"/>
                  </a:ext>
                </a:extLst>
              </a:tr>
              <a:tr h="777206">
                <a:tc>
                  <a:txBody>
                    <a:bodyPr/>
                    <a:lstStyle/>
                    <a:p>
                      <a:pPr algn="just" fontAlgn="ctr"/>
                      <a:r>
                        <a:rPr lang="it-IT" sz="1300" u="none" strike="noStrike">
                          <a:effectLst/>
                        </a:rPr>
                        <a:t>Finestra di dialogo relativa alla conferma delle modifiche degli orari di apertura dell’attività poco leggibile a causa del colore e della dimensione del font.</a:t>
                      </a:r>
                      <a:endParaRPr lang="it-IT" sz="1300" b="0" i="0" u="none" strike="noStrike">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dirty="0">
                          <a:effectLst/>
                        </a:rPr>
                        <a:t>SECONDARIO</a:t>
                      </a:r>
                      <a:endParaRPr lang="en-US" sz="600" b="0"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dirty="0">
                          <a:effectLst/>
                        </a:rPr>
                        <a:t>Aumentata la dimensione del font e utilizzo di un colore più marcato.</a:t>
                      </a:r>
                      <a:endParaRPr lang="en-US" sz="1300" b="0" i="0" u="none" strike="noStrike" dirty="0">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2498940322"/>
                  </a:ext>
                </a:extLst>
              </a:tr>
              <a:tr h="783629">
                <a:tc>
                  <a:txBody>
                    <a:bodyPr/>
                    <a:lstStyle/>
                    <a:p>
                      <a:pPr algn="just" fontAlgn="ctr"/>
                      <a:r>
                        <a:rPr lang="it-IT" sz="1300" u="none" strike="noStrike" dirty="0">
                          <a:effectLst/>
                        </a:rPr>
                        <a:t>Finestra di dialogo relativa alla conferma delle modifiche degli allergeni di un piatto poco leggibile a causa del colore e della dimensione del font.</a:t>
                      </a:r>
                      <a:endParaRPr lang="it-IT" sz="1300" b="0" i="0" u="none" strike="noStrike" dirty="0">
                        <a:solidFill>
                          <a:srgbClr val="000000"/>
                        </a:solidFill>
                        <a:effectLst/>
                        <a:latin typeface="Bookman Old Style" panose="02050604050505020204" pitchFamily="18" charset="0"/>
                      </a:endParaRPr>
                    </a:p>
                  </a:txBody>
                  <a:tcPr marL="4967" marR="4967" marT="4967" marB="0"/>
                </a:tc>
                <a:tc>
                  <a:txBody>
                    <a:bodyPr/>
                    <a:lstStyle/>
                    <a:p>
                      <a:pPr algn="ctr" fontAlgn="ctr"/>
                      <a:r>
                        <a:rPr lang="en-US" sz="1200" u="none" strike="noStrike" dirty="0">
                          <a:effectLst/>
                        </a:rPr>
                        <a:t>SECONDARIO</a:t>
                      </a:r>
                      <a:endParaRPr lang="en-US" sz="600" b="0" i="0" u="none" strike="noStrike" dirty="0">
                        <a:solidFill>
                          <a:srgbClr val="000000"/>
                        </a:solidFill>
                        <a:effectLst/>
                        <a:latin typeface="Bookman Old Style" panose="02050604050505020204" pitchFamily="18" charset="0"/>
                      </a:endParaRPr>
                    </a:p>
                  </a:txBody>
                  <a:tcPr marL="4967" marR="4967" marT="4967" marB="0" anchor="ctr"/>
                </a:tc>
                <a:tc>
                  <a:txBody>
                    <a:bodyPr/>
                    <a:lstStyle/>
                    <a:p>
                      <a:pPr algn="l" fontAlgn="ctr"/>
                      <a:r>
                        <a:rPr lang="it-IT" sz="1300" u="none" strike="noStrike" dirty="0">
                          <a:effectLst/>
                        </a:rPr>
                        <a:t>Aumentata la dimensione del font e utilizzo di un colore più marcato.</a:t>
                      </a:r>
                      <a:endParaRPr lang="en-US" sz="1300" b="0" i="0" u="none" strike="noStrike" dirty="0">
                        <a:solidFill>
                          <a:srgbClr val="000000"/>
                        </a:solidFill>
                        <a:effectLst/>
                        <a:latin typeface="Bookman Old Style" panose="02050604050505020204" pitchFamily="18" charset="0"/>
                      </a:endParaRPr>
                    </a:p>
                  </a:txBody>
                  <a:tcPr marL="4967" marR="4967" marT="4967" marB="0"/>
                </a:tc>
                <a:extLst>
                  <a:ext uri="{0D108BD9-81ED-4DB2-BD59-A6C34878D82A}">
                    <a16:rowId xmlns:a16="http://schemas.microsoft.com/office/drawing/2014/main" val="1917698262"/>
                  </a:ext>
                </a:extLst>
              </a:tr>
            </a:tbl>
          </a:graphicData>
        </a:graphic>
      </p:graphicFrame>
    </p:spTree>
    <p:extLst>
      <p:ext uri="{BB962C8B-B14F-4D97-AF65-F5344CB8AC3E}">
        <p14:creationId xmlns:p14="http://schemas.microsoft.com/office/powerpoint/2010/main" val="190660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5AD3EF2E-A67E-4997-A01C-E5FB3CC4A3DB}"/>
              </a:ext>
            </a:extLst>
          </p:cNvPr>
          <p:cNvSpPr>
            <a:spLocks noGrp="1"/>
          </p:cNvSpPr>
          <p:nvPr>
            <p:ph type="title"/>
          </p:nvPr>
        </p:nvSpPr>
        <p:spPr>
          <a:xfrm>
            <a:off x="1141413" y="156555"/>
            <a:ext cx="9905998" cy="1478570"/>
          </a:xfrm>
        </p:spPr>
        <p:txBody>
          <a:bodyPr>
            <a:normAutofit/>
          </a:bodyPr>
          <a:lstStyle/>
          <a:p>
            <a:pPr algn="ctr"/>
            <a:r>
              <a:rPr lang="it-IT" sz="3600" dirty="0">
                <a:solidFill>
                  <a:schemeClr val="tx2"/>
                </a:solidFill>
                <a:latin typeface="+mn-lt"/>
                <a:ea typeface="+mn-ea"/>
                <a:cs typeface="+mn-cs"/>
              </a:rPr>
              <a:t>Conclusioni finali</a:t>
            </a:r>
            <a:endParaRPr lang="it-IT" dirty="0"/>
          </a:p>
        </p:txBody>
      </p:sp>
      <p:sp>
        <p:nvSpPr>
          <p:cNvPr id="3" name="Segnaposto contenuto 2">
            <a:extLst>
              <a:ext uri="{FF2B5EF4-FFF2-40B4-BE49-F238E27FC236}">
                <a16:creationId xmlns:a16="http://schemas.microsoft.com/office/drawing/2014/main" id="{74356791-B47E-4523-AD3F-9C60C106A483}"/>
              </a:ext>
            </a:extLst>
          </p:cNvPr>
          <p:cNvSpPr>
            <a:spLocks noGrp="1"/>
          </p:cNvSpPr>
          <p:nvPr>
            <p:ph idx="1"/>
          </p:nvPr>
        </p:nvSpPr>
        <p:spPr>
          <a:xfrm>
            <a:off x="1141412" y="1382713"/>
            <a:ext cx="9905999" cy="4408488"/>
          </a:xfrm>
        </p:spPr>
        <p:txBody>
          <a:bodyPr>
            <a:normAutofit lnSpcReduction="10000"/>
          </a:bodyPr>
          <a:lstStyle/>
          <a:p>
            <a:pPr marL="0" indent="0" algn="just">
              <a:lnSpc>
                <a:spcPct val="107000"/>
              </a:lnSpc>
              <a:spcAft>
                <a:spcPts val="800"/>
              </a:spcAft>
              <a:buNone/>
            </a:pPr>
            <a:r>
              <a:rPr lang="it-IT" sz="1900" dirty="0"/>
              <a:t>I test di usabilità sui prototipi ad alta fedeltà ci hanno permesso di individuare sia problematiche rilevanti ai fini dell’usabilità, che problematiche secondarie, ma ugualmente significative allo scopo di permettere un utilizzo semplice e gradevole da parte degli utenti meno affini alla tecnologia. </a:t>
            </a:r>
          </a:p>
          <a:p>
            <a:pPr marL="0" indent="0" algn="just">
              <a:lnSpc>
                <a:spcPct val="107000"/>
              </a:lnSpc>
              <a:spcAft>
                <a:spcPts val="800"/>
              </a:spcAft>
              <a:buNone/>
            </a:pPr>
            <a:r>
              <a:rPr lang="it-IT" sz="1900" dirty="0"/>
              <a:t>Analizzando i test di usabilità è emerso che: </a:t>
            </a:r>
          </a:p>
          <a:p>
            <a:pPr marL="342900" lvl="0" indent="-342900" algn="just">
              <a:lnSpc>
                <a:spcPct val="107000"/>
              </a:lnSpc>
              <a:spcAft>
                <a:spcPts val="315"/>
              </a:spcAft>
              <a:buFont typeface="Symbol" panose="05050102010706020507" pitchFamily="18" charset="2"/>
              <a:buChar char=""/>
            </a:pPr>
            <a:r>
              <a:rPr lang="it-IT" sz="1900" dirty="0"/>
              <a:t>Il tasso di completamento dei compiti ha avuto globalmente un tasso di completamento dei compiti pari al 95% (media tra i risultati sopra citati), un risultato quindi sicuramente positivo</a:t>
            </a:r>
          </a:p>
          <a:p>
            <a:pPr marL="342900" lvl="0" indent="-342900" algn="just">
              <a:lnSpc>
                <a:spcPct val="107000"/>
              </a:lnSpc>
              <a:spcAft>
                <a:spcPts val="315"/>
              </a:spcAft>
              <a:buFont typeface="Symbol" panose="05050102010706020507" pitchFamily="18" charset="2"/>
              <a:buChar char=""/>
            </a:pPr>
            <a:r>
              <a:rPr lang="it-IT" sz="1900" dirty="0"/>
              <a:t>I risultati del SUS hanno fornito un punteggio medio pari a 80.5, notevolmente superiore alla soglia minima di usabilità </a:t>
            </a:r>
          </a:p>
          <a:p>
            <a:pPr marL="342900" lvl="0" indent="-342900" algn="just">
              <a:lnSpc>
                <a:spcPct val="107000"/>
              </a:lnSpc>
              <a:spcAft>
                <a:spcPts val="315"/>
              </a:spcAft>
              <a:buFont typeface="Symbol" panose="05050102010706020507" pitchFamily="18" charset="2"/>
              <a:buChar char=""/>
            </a:pPr>
            <a:r>
              <a:rPr lang="it-IT" sz="1900" dirty="0"/>
              <a:t>I risultati del QUIS hanno fornito una valutazione complessiva favorevole pari a 77.2 (81.3%)</a:t>
            </a:r>
          </a:p>
          <a:p>
            <a:pPr marL="0" lvl="0" indent="0" algn="just">
              <a:lnSpc>
                <a:spcPct val="107000"/>
              </a:lnSpc>
              <a:spcAft>
                <a:spcPts val="315"/>
              </a:spcAft>
              <a:buNone/>
            </a:pPr>
            <a:r>
              <a:rPr lang="it-IT" sz="1900" dirty="0"/>
              <a:t>A seguito di questo si è proceduto ad implementare i miglioramenti proposti precedentemente sul prototipo ad alta fedeltà.</a:t>
            </a:r>
          </a:p>
          <a:p>
            <a:pPr marL="0" indent="0">
              <a:buNone/>
            </a:pPr>
            <a:endParaRPr lang="it-IT"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59969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E87D83D3-1E9B-4825-B8F9-1037A2D20EAA}"/>
              </a:ext>
            </a:extLst>
          </p:cNvPr>
          <p:cNvSpPr>
            <a:spLocks noGrp="1"/>
          </p:cNvSpPr>
          <p:nvPr>
            <p:ph type="title"/>
          </p:nvPr>
        </p:nvSpPr>
        <p:spPr>
          <a:xfrm>
            <a:off x="1141413" y="618517"/>
            <a:ext cx="9905998" cy="5455711"/>
          </a:xfrm>
        </p:spPr>
        <p:txBody>
          <a:bodyPr>
            <a:normAutofit/>
          </a:bodyPr>
          <a:lstStyle/>
          <a:p>
            <a:pPr algn="ctr"/>
            <a:r>
              <a:rPr lang="it-IT" sz="8000" dirty="0"/>
              <a:t>GRAZIE PER L’ATTENZIONE!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8724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6E6E26CF-4A09-43DD-8B29-05A6E1821F43}"/>
              </a:ext>
            </a:extLst>
          </p:cNvPr>
          <p:cNvSpPr>
            <a:spLocks noGrp="1"/>
          </p:cNvSpPr>
          <p:nvPr>
            <p:ph type="title"/>
          </p:nvPr>
        </p:nvSpPr>
        <p:spPr>
          <a:xfrm>
            <a:off x="28575" y="14783"/>
            <a:ext cx="12172950" cy="1478570"/>
          </a:xfrm>
        </p:spPr>
        <p:txBody>
          <a:bodyPr>
            <a:normAutofit/>
          </a:bodyPr>
          <a:lstStyle/>
          <a:p>
            <a:pPr algn="ctr"/>
            <a:r>
              <a:rPr lang="it-IT" sz="4800" dirty="0">
                <a:solidFill>
                  <a:schemeClr val="tx2"/>
                </a:solidFill>
                <a:latin typeface="+mn-lt"/>
                <a:ea typeface="+mn-ea"/>
                <a:cs typeface="+mn-cs"/>
              </a:rPr>
              <a:t>Analisi della concorrenza</a:t>
            </a:r>
            <a:endParaRPr lang="it-IT" sz="4800" dirty="0"/>
          </a:p>
        </p:txBody>
      </p:sp>
      <p:sp>
        <p:nvSpPr>
          <p:cNvPr id="3" name="Segnaposto contenuto 2">
            <a:extLst>
              <a:ext uri="{FF2B5EF4-FFF2-40B4-BE49-F238E27FC236}">
                <a16:creationId xmlns:a16="http://schemas.microsoft.com/office/drawing/2014/main" id="{4F0F656C-F181-4392-84F7-E5ADF0EE627F}"/>
              </a:ext>
            </a:extLst>
          </p:cNvPr>
          <p:cNvSpPr>
            <a:spLocks noGrp="1"/>
          </p:cNvSpPr>
          <p:nvPr>
            <p:ph idx="1"/>
          </p:nvPr>
        </p:nvSpPr>
        <p:spPr>
          <a:xfrm>
            <a:off x="1206500" y="3609974"/>
            <a:ext cx="2926496" cy="2720975"/>
          </a:xfrm>
        </p:spPr>
        <p:txBody>
          <a:bodyPr>
            <a:normAutofit fontScale="77500" lnSpcReduction="20000"/>
          </a:bodyPr>
          <a:lstStyle/>
          <a:p>
            <a:pPr marL="0" indent="0" algn="ctr">
              <a:buNone/>
            </a:pPr>
            <a:r>
              <a:rPr lang="it-IT" b="1" dirty="0"/>
              <a:t>PUNTI DI DEBOLEZZA</a:t>
            </a:r>
            <a:endParaRPr lang="it-IT" sz="1800" b="1" i="0" u="none" strike="noStrike" baseline="0" dirty="0">
              <a:solidFill>
                <a:srgbClr val="000000"/>
              </a:solidFill>
              <a:latin typeface="Bookman Old Style" panose="02050604050505020204" pitchFamily="18" charset="0"/>
            </a:endParaRPr>
          </a:p>
          <a:p>
            <a:r>
              <a:rPr lang="it-IT" dirty="0"/>
              <a:t>Registrazione e login non permettono di utilizzare servizi esterni quali Google, Facebook o simili </a:t>
            </a:r>
            <a:endParaRPr lang="it-IT" sz="1800" b="0" i="0" u="none" strike="noStrike" baseline="0" dirty="0">
              <a:solidFill>
                <a:srgbClr val="000000"/>
              </a:solidFill>
            </a:endParaRPr>
          </a:p>
          <a:p>
            <a:r>
              <a:rPr lang="it-IT" sz="2500" dirty="0"/>
              <a:t>Non è possibile prenotare il pasto con giorni di anticipo </a:t>
            </a:r>
          </a:p>
          <a:p>
            <a:endParaRPr lang="it-IT" dirty="0"/>
          </a:p>
          <a:p>
            <a:pPr algn="l"/>
            <a:endParaRPr lang="it-IT" sz="1800" b="0" i="0" u="none" strike="noStrike" baseline="0" dirty="0">
              <a:solidFill>
                <a:srgbClr val="000000"/>
              </a:solidFill>
              <a:latin typeface="Wingdings" panose="05000000000000000000" pitchFamily="2" charset="2"/>
            </a:endParaRP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Immagine 4" descr="Immagine che contiene disegnando, sedendo, largo, parcheggiato&#10;&#10;Descrizione generata automaticamente">
            <a:extLst>
              <a:ext uri="{FF2B5EF4-FFF2-40B4-BE49-F238E27FC236}">
                <a16:creationId xmlns:a16="http://schemas.microsoft.com/office/drawing/2014/main" id="{7F47A656-F053-4407-890C-77B74ADF545D}"/>
              </a:ext>
            </a:extLst>
          </p:cNvPr>
          <p:cNvPicPr>
            <a:picLocks noChangeAspect="1"/>
          </p:cNvPicPr>
          <p:nvPr/>
        </p:nvPicPr>
        <p:blipFill>
          <a:blip r:embed="rId2"/>
          <a:stretch>
            <a:fillRect/>
          </a:stretch>
        </p:blipFill>
        <p:spPr>
          <a:xfrm>
            <a:off x="1794352" y="1501911"/>
            <a:ext cx="1800000" cy="1800000"/>
          </a:xfrm>
          <a:prstGeom prst="rect">
            <a:avLst/>
          </a:prstGeom>
        </p:spPr>
      </p:pic>
      <p:pic>
        <p:nvPicPr>
          <p:cNvPr id="53" name="Immagine 52" descr="Immagine che contiene disegnando&#10;&#10;Descrizione generata automaticamente">
            <a:extLst>
              <a:ext uri="{FF2B5EF4-FFF2-40B4-BE49-F238E27FC236}">
                <a16:creationId xmlns:a16="http://schemas.microsoft.com/office/drawing/2014/main" id="{21001B83-EF8C-4CC1-857A-50203DF01479}"/>
              </a:ext>
            </a:extLst>
          </p:cNvPr>
          <p:cNvPicPr>
            <a:picLocks noChangeAspect="1"/>
          </p:cNvPicPr>
          <p:nvPr/>
        </p:nvPicPr>
        <p:blipFill>
          <a:blip r:embed="rId3"/>
          <a:stretch>
            <a:fillRect/>
          </a:stretch>
        </p:blipFill>
        <p:spPr>
          <a:xfrm>
            <a:off x="5388704" y="1489405"/>
            <a:ext cx="1800000" cy="1800000"/>
          </a:xfrm>
          <a:prstGeom prst="rect">
            <a:avLst/>
          </a:prstGeom>
        </p:spPr>
      </p:pic>
      <p:pic>
        <p:nvPicPr>
          <p:cNvPr id="86" name="Immagine 85" descr="Immagine che contiene disegnando&#10;&#10;Descrizione generata automaticamente">
            <a:extLst>
              <a:ext uri="{FF2B5EF4-FFF2-40B4-BE49-F238E27FC236}">
                <a16:creationId xmlns:a16="http://schemas.microsoft.com/office/drawing/2014/main" id="{F5E85FA3-E858-48C2-9185-278E8C42C84C}"/>
              </a:ext>
            </a:extLst>
          </p:cNvPr>
          <p:cNvPicPr>
            <a:picLocks noChangeAspect="1"/>
          </p:cNvPicPr>
          <p:nvPr/>
        </p:nvPicPr>
        <p:blipFill>
          <a:blip r:embed="rId4"/>
          <a:stretch>
            <a:fillRect/>
          </a:stretch>
        </p:blipFill>
        <p:spPr>
          <a:xfrm>
            <a:off x="8941410" y="1500553"/>
            <a:ext cx="1800000" cy="1800000"/>
          </a:xfrm>
          <a:prstGeom prst="rect">
            <a:avLst/>
          </a:prstGeom>
        </p:spPr>
      </p:pic>
      <p:sp>
        <p:nvSpPr>
          <p:cNvPr id="103" name="Segnaposto contenuto 2">
            <a:extLst>
              <a:ext uri="{FF2B5EF4-FFF2-40B4-BE49-F238E27FC236}">
                <a16:creationId xmlns:a16="http://schemas.microsoft.com/office/drawing/2014/main" id="{98FC1991-834E-4657-9617-BEA2E94A4706}"/>
              </a:ext>
            </a:extLst>
          </p:cNvPr>
          <p:cNvSpPr txBox="1">
            <a:spLocks/>
          </p:cNvSpPr>
          <p:nvPr/>
        </p:nvSpPr>
        <p:spPr>
          <a:xfrm>
            <a:off x="4467225" y="3609974"/>
            <a:ext cx="3591781" cy="299561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it-IT" sz="2500" b="1" dirty="0"/>
              <a:t>PUNTI DI DEBOLEZZA</a:t>
            </a:r>
          </a:p>
          <a:p>
            <a:r>
              <a:rPr lang="it-IT" sz="2200" dirty="0"/>
              <a:t>Non è possibile selezionare una fascia oraria di consegna </a:t>
            </a:r>
          </a:p>
          <a:p>
            <a:r>
              <a:rPr lang="it-IT" sz="2200" dirty="0"/>
              <a:t>Non è possibile aggiungere note o ingredienti al singolo prodotto ordinato </a:t>
            </a:r>
          </a:p>
          <a:p>
            <a:r>
              <a:rPr lang="it-IT" sz="2200" dirty="0"/>
              <a:t>Non è possibile aggiungere o modificare dati inseriti nell’ordine dopo la conferma dello stesso </a:t>
            </a:r>
          </a:p>
        </p:txBody>
      </p:sp>
      <p:sp>
        <p:nvSpPr>
          <p:cNvPr id="98" name="Segnaposto contenuto 2">
            <a:extLst>
              <a:ext uri="{FF2B5EF4-FFF2-40B4-BE49-F238E27FC236}">
                <a16:creationId xmlns:a16="http://schemas.microsoft.com/office/drawing/2014/main" id="{764520FC-A5A0-402C-9E03-DE5500B00CA6}"/>
              </a:ext>
            </a:extLst>
          </p:cNvPr>
          <p:cNvSpPr txBox="1">
            <a:spLocks/>
          </p:cNvSpPr>
          <p:nvPr/>
        </p:nvSpPr>
        <p:spPr>
          <a:xfrm>
            <a:off x="8363072" y="3609974"/>
            <a:ext cx="3075721" cy="27209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it-IT" sz="1900" b="1" dirty="0"/>
              <a:t>PUNTI DI DEBOLEZZA</a:t>
            </a:r>
            <a:endParaRPr lang="it-IT" sz="1900" b="1" i="0" u="none" strike="noStrike" baseline="0" dirty="0">
              <a:solidFill>
                <a:srgbClr val="000000"/>
              </a:solidFill>
            </a:endParaRPr>
          </a:p>
          <a:p>
            <a:r>
              <a:rPr lang="it-IT" sz="1900" dirty="0"/>
              <a:t>Pagamento solo con carta di credito e contanti </a:t>
            </a:r>
          </a:p>
          <a:p>
            <a:pPr marL="0" indent="0" algn="ctr">
              <a:buFont typeface="Arial" panose="020B0604020202020204" pitchFamily="34" charset="0"/>
              <a:buNone/>
            </a:pPr>
            <a:endParaRPr lang="it-IT" dirty="0"/>
          </a:p>
        </p:txBody>
      </p:sp>
    </p:spTree>
    <p:extLst>
      <p:ext uri="{BB962C8B-B14F-4D97-AF65-F5344CB8AC3E}">
        <p14:creationId xmlns:p14="http://schemas.microsoft.com/office/powerpoint/2010/main" val="176214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28574" y="183239"/>
            <a:ext cx="12172950" cy="1478570"/>
          </a:xfrm>
        </p:spPr>
        <p:txBody>
          <a:bodyPr>
            <a:normAutofit/>
          </a:bodyPr>
          <a:lstStyle/>
          <a:p>
            <a:pPr algn="ctr"/>
            <a:r>
              <a:rPr lang="it-IT" sz="4800" dirty="0">
                <a:solidFill>
                  <a:schemeClr val="tx2"/>
                </a:solidFill>
                <a:latin typeface="+mn-lt"/>
                <a:ea typeface="+mn-ea"/>
                <a:cs typeface="+mn-cs"/>
              </a:rPr>
              <a:t>OBIETTIVI ED IDEA INIZIALE DEL PROGETTO</a:t>
            </a: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1141412" y="2249486"/>
            <a:ext cx="9905999" cy="3866087"/>
          </a:xfrm>
        </p:spPr>
        <p:txBody>
          <a:bodyPr>
            <a:normAutofit/>
          </a:bodyPr>
          <a:lstStyle/>
          <a:p>
            <a:pPr marL="0" indent="0" algn="just">
              <a:buNone/>
            </a:pPr>
            <a:r>
              <a:rPr lang="it-IT" dirty="0"/>
              <a:t>A partire dai risultati ottenuti dall’analisi del mercato e della concorrenza sono emersi quelli che sono i punti di forza e di debolezza dei principali competitors.</a:t>
            </a:r>
          </a:p>
          <a:p>
            <a:pPr marL="0" indent="0" algn="just">
              <a:buNone/>
            </a:pPr>
            <a:r>
              <a:rPr lang="it-IT" dirty="0"/>
              <a:t>L’obiettivo principale è stato quello di sviluppare un’applicazione che, partendo dalle debolezze dei competitors, potesse offrire agli utilizzatori un’esperienza più completa e soddisfacente possibile.</a:t>
            </a:r>
          </a:p>
          <a:p>
            <a:pPr marL="0" indent="0" algn="just">
              <a:buNone/>
            </a:pPr>
            <a:r>
              <a:rPr lang="it-IT" dirty="0"/>
              <a:t>Si è inoltre deciso di sviluppare due applicazioni separate, destinate rispettivamente al mondo dei clienti e al mondo dei ristoratori, pur rappresentando un unico grande sistema.</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667094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28574" y="183239"/>
            <a:ext cx="12172950" cy="1478570"/>
          </a:xfrm>
        </p:spPr>
        <p:txBody>
          <a:bodyPr>
            <a:normAutofit/>
          </a:bodyPr>
          <a:lstStyle/>
          <a:p>
            <a:pPr algn="ctr"/>
            <a:r>
              <a:rPr lang="it-IT" sz="4800">
                <a:solidFill>
                  <a:schemeClr val="tx2"/>
                </a:solidFill>
                <a:latin typeface="+mn-lt"/>
                <a:ea typeface="+mn-ea"/>
                <a:cs typeface="+mn-cs"/>
              </a:rPr>
              <a:t>Analisi utenza potenziale: cliente</a:t>
            </a:r>
            <a:endParaRPr lang="it-IT" sz="4800" dirty="0">
              <a:solidFill>
                <a:schemeClr val="tx2"/>
              </a:solidFill>
              <a:latin typeface="+mn-lt"/>
              <a:ea typeface="+mn-ea"/>
              <a:cs typeface="+mn-cs"/>
            </a:endParaRP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1141412" y="1549401"/>
            <a:ext cx="9905999" cy="4241800"/>
          </a:xfrm>
        </p:spPr>
        <p:txBody>
          <a:bodyPr>
            <a:normAutofit/>
          </a:bodyPr>
          <a:lstStyle/>
          <a:p>
            <a:pPr marL="0" indent="0">
              <a:buNone/>
            </a:pPr>
            <a:r>
              <a:rPr lang="it-IT" dirty="0"/>
              <a:t>Abbiamo sottoposto i questionari e le interviste a un gruppo di persone eterogeneo per quanto riguarda età, sesso, gusti e abitudini.</a:t>
            </a:r>
          </a:p>
          <a:p>
            <a:pPr marL="0" indent="0">
              <a:buNone/>
            </a:pPr>
            <a:r>
              <a:rPr lang="it-IT" dirty="0"/>
              <a:t>Dai dati raccolti è emersa una panoramica incoraggiante, infatti:</a:t>
            </a:r>
          </a:p>
          <a:p>
            <a:pPr marL="457200" indent="-457200">
              <a:buFont typeface="+mj-lt"/>
              <a:buAutoNum type="arabicPeriod"/>
            </a:pPr>
            <a:r>
              <a:rPr lang="it-IT" dirty="0"/>
              <a:t>Più del 90% dei clienti ha fatto almeno un ordine di un pasto a domicilio, contro il solo 7,5% che non lo ha mai fatto</a:t>
            </a:r>
          </a:p>
          <a:p>
            <a:pPr marL="457200" indent="-457200">
              <a:buFont typeface="+mj-lt"/>
              <a:buAutoNum type="arabicPeriod"/>
            </a:pPr>
            <a:r>
              <a:rPr lang="it-IT" dirty="0"/>
              <a:t>Più della metà degli intervistati ha già utilizzato app di Food Delivery</a:t>
            </a:r>
          </a:p>
          <a:p>
            <a:pPr marL="457200" indent="-457200">
              <a:buFont typeface="+mj-lt"/>
              <a:buAutoNum type="arabicPeriod"/>
            </a:pPr>
            <a:r>
              <a:rPr lang="it-IT" dirty="0"/>
              <a:t>Il 60% e il 57.5%, cerca nelle app di food delivery, rispettivamente velocità nella consegna e qualità del cibo ordinato</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1591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895912" y="171147"/>
            <a:ext cx="8127525" cy="1478570"/>
          </a:xfrm>
        </p:spPr>
        <p:txBody>
          <a:bodyPr>
            <a:normAutofit/>
          </a:bodyPr>
          <a:lstStyle/>
          <a:p>
            <a:pPr algn="ctr"/>
            <a:r>
              <a:rPr lang="it-IT" sz="4800">
                <a:solidFill>
                  <a:schemeClr val="tx2"/>
                </a:solidFill>
                <a:latin typeface="+mn-lt"/>
                <a:ea typeface="+mn-ea"/>
                <a:cs typeface="+mn-cs"/>
              </a:rPr>
              <a:t>Analisi utenza potenziale:</a:t>
            </a:r>
            <a:br>
              <a:rPr lang="it-IT" sz="4800">
                <a:solidFill>
                  <a:schemeClr val="tx2"/>
                </a:solidFill>
                <a:latin typeface="+mn-lt"/>
                <a:ea typeface="+mn-ea"/>
                <a:cs typeface="+mn-cs"/>
              </a:rPr>
            </a:br>
            <a:r>
              <a:rPr lang="it-IT" sz="4800">
                <a:solidFill>
                  <a:schemeClr val="tx2"/>
                </a:solidFill>
                <a:latin typeface="+mn-lt"/>
                <a:ea typeface="+mn-ea"/>
                <a:cs typeface="+mn-cs"/>
              </a:rPr>
              <a:t>dati raccolti</a:t>
            </a:r>
            <a:endParaRPr lang="it-IT" sz="4800" dirty="0">
              <a:solidFill>
                <a:schemeClr val="tx2"/>
              </a:solidFill>
              <a:latin typeface="+mn-lt"/>
              <a:ea typeface="+mn-ea"/>
              <a:cs typeface="+mn-cs"/>
            </a:endParaRP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6" name="Immagine 55">
            <a:extLst>
              <a:ext uri="{FF2B5EF4-FFF2-40B4-BE49-F238E27FC236}">
                <a16:creationId xmlns:a16="http://schemas.microsoft.com/office/drawing/2014/main" id="{860F930C-5542-4140-BF60-8FD23423EE61}"/>
              </a:ext>
            </a:extLst>
          </p:cNvPr>
          <p:cNvPicPr/>
          <p:nvPr/>
        </p:nvPicPr>
        <p:blipFill rotWithShape="1">
          <a:blip r:embed="rId2">
            <a:extLst>
              <a:ext uri="{28A0092B-C50C-407E-A947-70E740481C1C}">
                <a14:useLocalDpi xmlns:a14="http://schemas.microsoft.com/office/drawing/2010/main" val="0"/>
              </a:ext>
            </a:extLst>
          </a:blip>
          <a:srcRect r="12953"/>
          <a:stretch/>
        </p:blipFill>
        <p:spPr>
          <a:xfrm>
            <a:off x="371149" y="1655123"/>
            <a:ext cx="4820293" cy="2765120"/>
          </a:xfrm>
          <a:prstGeom prst="rect">
            <a:avLst/>
          </a:prstGeom>
          <a:effectLst>
            <a:outerShdw blurRad="63500" algn="ctr" rotWithShape="0">
              <a:prstClr val="black">
                <a:alpha val="40000"/>
              </a:prstClr>
            </a:outerShdw>
          </a:effectLst>
        </p:spPr>
      </p:pic>
      <p:pic>
        <p:nvPicPr>
          <p:cNvPr id="178" name="Immagine 177" descr="Immagine che contiene screenshot&#10;&#10;Descrizione generata automaticamente">
            <a:extLst>
              <a:ext uri="{FF2B5EF4-FFF2-40B4-BE49-F238E27FC236}">
                <a16:creationId xmlns:a16="http://schemas.microsoft.com/office/drawing/2014/main" id="{150A3145-2E48-47D6-876A-BAD54C32022A}"/>
              </a:ext>
            </a:extLst>
          </p:cNvPr>
          <p:cNvPicPr/>
          <p:nvPr/>
        </p:nvPicPr>
        <p:blipFill rotWithShape="1">
          <a:blip r:embed="rId3">
            <a:extLst>
              <a:ext uri="{28A0092B-C50C-407E-A947-70E740481C1C}">
                <a14:useLocalDpi xmlns:a14="http://schemas.microsoft.com/office/drawing/2010/main" val="0"/>
              </a:ext>
            </a:extLst>
          </a:blip>
          <a:srcRect r="21261"/>
          <a:stretch/>
        </p:blipFill>
        <p:spPr>
          <a:xfrm>
            <a:off x="7196891" y="1649717"/>
            <a:ext cx="4818896" cy="2760983"/>
          </a:xfrm>
          <a:prstGeom prst="rect">
            <a:avLst/>
          </a:prstGeom>
          <a:effectLst>
            <a:outerShdw blurRad="63500" algn="ctr" rotWithShape="0">
              <a:prstClr val="black">
                <a:alpha val="40000"/>
              </a:prstClr>
            </a:outerShdw>
          </a:effectLst>
        </p:spPr>
      </p:pic>
      <p:pic>
        <p:nvPicPr>
          <p:cNvPr id="180" name="Immagine 179" descr="Immagine che contiene screenshot&#10;&#10;Descrizione generata automaticamente">
            <a:extLst>
              <a:ext uri="{FF2B5EF4-FFF2-40B4-BE49-F238E27FC236}">
                <a16:creationId xmlns:a16="http://schemas.microsoft.com/office/drawing/2014/main" id="{1BA63040-E18E-4C87-9900-E83E69B09E1D}"/>
              </a:ext>
            </a:extLst>
          </p:cNvPr>
          <p:cNvPicPr/>
          <p:nvPr/>
        </p:nvPicPr>
        <p:blipFill>
          <a:blip r:embed="rId4">
            <a:extLst>
              <a:ext uri="{28A0092B-C50C-407E-A947-70E740481C1C}">
                <a14:useLocalDpi xmlns:a14="http://schemas.microsoft.com/office/drawing/2010/main" val="0"/>
              </a:ext>
            </a:extLst>
          </a:blip>
          <a:stretch>
            <a:fillRect/>
          </a:stretch>
        </p:blipFill>
        <p:spPr>
          <a:xfrm>
            <a:off x="3317739" y="4122079"/>
            <a:ext cx="5684399" cy="2622550"/>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2223054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28574" y="183239"/>
            <a:ext cx="12172950" cy="1478570"/>
          </a:xfrm>
        </p:spPr>
        <p:txBody>
          <a:bodyPr>
            <a:normAutofit/>
          </a:bodyPr>
          <a:lstStyle/>
          <a:p>
            <a:pPr algn="ctr"/>
            <a:r>
              <a:rPr lang="it-IT" sz="4800">
                <a:solidFill>
                  <a:schemeClr val="tx2"/>
                </a:solidFill>
                <a:latin typeface="+mn-lt"/>
                <a:ea typeface="+mn-ea"/>
                <a:cs typeface="+mn-cs"/>
              </a:rPr>
              <a:t>Analisi utenza potenziale:</a:t>
            </a:r>
            <a:br>
              <a:rPr lang="it-IT" sz="4800">
                <a:solidFill>
                  <a:schemeClr val="tx2"/>
                </a:solidFill>
                <a:latin typeface="+mn-lt"/>
                <a:ea typeface="+mn-ea"/>
                <a:cs typeface="+mn-cs"/>
              </a:rPr>
            </a:br>
            <a:r>
              <a:rPr lang="it-IT" sz="4800">
                <a:solidFill>
                  <a:schemeClr val="tx2"/>
                </a:solidFill>
                <a:latin typeface="+mn-lt"/>
                <a:ea typeface="+mn-ea"/>
                <a:cs typeface="+mn-cs"/>
              </a:rPr>
              <a:t>ristoratore</a:t>
            </a:r>
            <a:endParaRPr lang="it-IT" sz="4800" dirty="0">
              <a:solidFill>
                <a:schemeClr val="tx2"/>
              </a:solidFill>
              <a:latin typeface="+mn-lt"/>
              <a:ea typeface="+mn-ea"/>
              <a:cs typeface="+mn-cs"/>
            </a:endParaRP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1141412" y="1549401"/>
            <a:ext cx="9905999" cy="4241800"/>
          </a:xfrm>
        </p:spPr>
        <p:txBody>
          <a:bodyPr>
            <a:normAutofit/>
          </a:bodyPr>
          <a:lstStyle/>
          <a:p>
            <a:pPr marL="0" indent="0">
              <a:buNone/>
            </a:pPr>
            <a:r>
              <a:rPr lang="it-IT" dirty="0"/>
              <a:t>Abbiamo sottoposto i questionari e le interviste a un gruppo di persone eterogeneo per quanto riguarda età, sesso e tipologia di attività gestita. </a:t>
            </a:r>
          </a:p>
          <a:p>
            <a:pPr marL="0" indent="0">
              <a:buNone/>
            </a:pPr>
            <a:r>
              <a:rPr lang="it-IT" dirty="0"/>
              <a:t>Dai dati raccolti è emerso che:</a:t>
            </a:r>
          </a:p>
          <a:p>
            <a:pPr marL="457200" indent="-457200">
              <a:buFont typeface="+mj-lt"/>
              <a:buAutoNum type="arabicPeriod"/>
            </a:pPr>
            <a:r>
              <a:rPr lang="it-IT" dirty="0"/>
              <a:t>Tutte le attività hanno una clientela abituale ripartita tra varie fasce d’età</a:t>
            </a:r>
          </a:p>
          <a:p>
            <a:pPr marL="457200" indent="-457200">
              <a:buFont typeface="+mj-lt"/>
              <a:buAutoNum type="arabicPeriod"/>
            </a:pPr>
            <a:r>
              <a:rPr lang="it-IT" dirty="0"/>
              <a:t>La conoscenza in campo informatico è medio-alta</a:t>
            </a:r>
          </a:p>
          <a:p>
            <a:pPr marL="457200" indent="-457200">
              <a:buFont typeface="+mj-lt"/>
              <a:buAutoNum type="arabicPeriod"/>
            </a:pPr>
            <a:r>
              <a:rPr lang="it-IT" dirty="0"/>
              <a:t>Più della metà dei ristoratori ha mostrato un forte interesse per un app di </a:t>
            </a:r>
            <a:r>
              <a:rPr lang="it-IT"/>
              <a:t>Food Delivery</a:t>
            </a:r>
            <a:endParaRPr lang="it-IT"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62508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895912" y="171147"/>
            <a:ext cx="8127525" cy="1478570"/>
          </a:xfrm>
        </p:spPr>
        <p:txBody>
          <a:bodyPr>
            <a:normAutofit/>
          </a:bodyPr>
          <a:lstStyle/>
          <a:p>
            <a:pPr algn="ctr"/>
            <a:r>
              <a:rPr lang="it-IT" sz="4800" dirty="0">
                <a:solidFill>
                  <a:schemeClr val="tx2"/>
                </a:solidFill>
                <a:latin typeface="+mn-lt"/>
                <a:ea typeface="+mn-ea"/>
                <a:cs typeface="+mn-cs"/>
              </a:rPr>
              <a:t>Analisi utenza potenziale:</a:t>
            </a:r>
            <a:br>
              <a:rPr lang="it-IT" sz="4800" dirty="0">
                <a:solidFill>
                  <a:schemeClr val="tx2"/>
                </a:solidFill>
                <a:latin typeface="+mn-lt"/>
                <a:ea typeface="+mn-ea"/>
                <a:cs typeface="+mn-cs"/>
              </a:rPr>
            </a:br>
            <a:r>
              <a:rPr lang="it-IT" sz="4800" dirty="0">
                <a:solidFill>
                  <a:schemeClr val="tx2"/>
                </a:solidFill>
                <a:latin typeface="+mn-lt"/>
                <a:ea typeface="+mn-ea"/>
                <a:cs typeface="+mn-cs"/>
              </a:rPr>
              <a:t>dati raccolti</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6" name="Immagine 55" descr="Immagine che contiene screenshot&#10;&#10;Descrizione generata automaticamente">
            <a:extLst>
              <a:ext uri="{FF2B5EF4-FFF2-40B4-BE49-F238E27FC236}">
                <a16:creationId xmlns:a16="http://schemas.microsoft.com/office/drawing/2014/main" id="{A11FCD3D-84A0-47A1-A8A1-D157992874EF}"/>
              </a:ext>
            </a:extLst>
          </p:cNvPr>
          <p:cNvPicPr/>
          <p:nvPr/>
        </p:nvPicPr>
        <p:blipFill rotWithShape="1">
          <a:blip r:embed="rId2">
            <a:extLst>
              <a:ext uri="{28A0092B-C50C-407E-A947-70E740481C1C}">
                <a14:useLocalDpi xmlns:a14="http://schemas.microsoft.com/office/drawing/2010/main" val="0"/>
              </a:ext>
            </a:extLst>
          </a:blip>
          <a:srcRect l="1295" r="2438"/>
          <a:stretch/>
        </p:blipFill>
        <p:spPr>
          <a:xfrm>
            <a:off x="6290950" y="1620838"/>
            <a:ext cx="5829613" cy="2663825"/>
          </a:xfrm>
          <a:prstGeom prst="rect">
            <a:avLst/>
          </a:prstGeom>
          <a:effectLst>
            <a:outerShdw blurRad="63500" algn="ctr" rotWithShape="0">
              <a:prstClr val="black">
                <a:alpha val="40000"/>
              </a:prstClr>
            </a:outerShdw>
          </a:effectLst>
        </p:spPr>
      </p:pic>
      <p:pic>
        <p:nvPicPr>
          <p:cNvPr id="57" name="Immagine 56" descr="Immagine che contiene screenshot&#10;&#10;Descrizione generata automaticamente">
            <a:extLst>
              <a:ext uri="{FF2B5EF4-FFF2-40B4-BE49-F238E27FC236}">
                <a16:creationId xmlns:a16="http://schemas.microsoft.com/office/drawing/2014/main" id="{EC547EA7-0E2F-41DE-8616-285A13D3AE3B}"/>
              </a:ext>
            </a:extLst>
          </p:cNvPr>
          <p:cNvPicPr/>
          <p:nvPr/>
        </p:nvPicPr>
        <p:blipFill rotWithShape="1">
          <a:blip r:embed="rId3">
            <a:extLst>
              <a:ext uri="{28A0092B-C50C-407E-A947-70E740481C1C}">
                <a14:useLocalDpi xmlns:a14="http://schemas.microsoft.com/office/drawing/2010/main" val="0"/>
              </a:ext>
            </a:extLst>
          </a:blip>
          <a:srcRect l="1245" r="778" b="5246"/>
          <a:stretch/>
        </p:blipFill>
        <p:spPr>
          <a:xfrm>
            <a:off x="71437" y="1625601"/>
            <a:ext cx="5996304" cy="2659062"/>
          </a:xfrm>
          <a:prstGeom prst="rect">
            <a:avLst/>
          </a:prstGeom>
          <a:effectLst>
            <a:outerShdw blurRad="63500" algn="ctr" rotWithShape="0">
              <a:prstClr val="black">
                <a:alpha val="40000"/>
              </a:prstClr>
            </a:outerShdw>
          </a:effectLst>
        </p:spPr>
      </p:pic>
      <p:pic>
        <p:nvPicPr>
          <p:cNvPr id="58" name="Immagine 57" descr="Immagine che contiene screenshot&#10;&#10;Descrizione generata automaticamente">
            <a:extLst>
              <a:ext uri="{FF2B5EF4-FFF2-40B4-BE49-F238E27FC236}">
                <a16:creationId xmlns:a16="http://schemas.microsoft.com/office/drawing/2014/main" id="{F81AD7FB-2462-4804-9C26-BDB6F143EEEE}"/>
              </a:ext>
            </a:extLst>
          </p:cNvPr>
          <p:cNvPicPr/>
          <p:nvPr/>
        </p:nvPicPr>
        <p:blipFill>
          <a:blip r:embed="rId4">
            <a:extLst>
              <a:ext uri="{28A0092B-C50C-407E-A947-70E740481C1C}">
                <a14:useLocalDpi xmlns:a14="http://schemas.microsoft.com/office/drawing/2010/main" val="0"/>
              </a:ext>
            </a:extLst>
          </a:blip>
          <a:stretch>
            <a:fillRect/>
          </a:stretch>
        </p:blipFill>
        <p:spPr>
          <a:xfrm>
            <a:off x="3290887" y="4398327"/>
            <a:ext cx="6338887" cy="2285366"/>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193025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olo 1">
            <a:extLst>
              <a:ext uri="{FF2B5EF4-FFF2-40B4-BE49-F238E27FC236}">
                <a16:creationId xmlns:a16="http://schemas.microsoft.com/office/drawing/2014/main" id="{FA0BF595-253C-4D98-983F-ECF8966D1462}"/>
              </a:ext>
            </a:extLst>
          </p:cNvPr>
          <p:cNvSpPr>
            <a:spLocks noGrp="1"/>
          </p:cNvSpPr>
          <p:nvPr>
            <p:ph type="title"/>
          </p:nvPr>
        </p:nvSpPr>
        <p:spPr>
          <a:xfrm>
            <a:off x="1895912" y="171147"/>
            <a:ext cx="8127525" cy="1478570"/>
          </a:xfrm>
        </p:spPr>
        <p:txBody>
          <a:bodyPr>
            <a:normAutofit/>
          </a:bodyPr>
          <a:lstStyle/>
          <a:p>
            <a:pPr algn="ctr"/>
            <a:r>
              <a:rPr lang="it-IT" sz="4800">
                <a:solidFill>
                  <a:schemeClr val="tx2"/>
                </a:solidFill>
                <a:latin typeface="+mn-lt"/>
                <a:ea typeface="+mn-ea"/>
                <a:cs typeface="+mn-cs"/>
              </a:rPr>
              <a:t>ANALISI DEL CONTESTO: 5W</a:t>
            </a:r>
            <a:endParaRPr lang="it-IT" sz="4800" dirty="0">
              <a:solidFill>
                <a:schemeClr val="tx2"/>
              </a:solidFill>
              <a:latin typeface="+mn-lt"/>
              <a:ea typeface="+mn-ea"/>
              <a:cs typeface="+mn-cs"/>
            </a:endParaRPr>
          </a:p>
        </p:txBody>
      </p:sp>
      <p:sp>
        <p:nvSpPr>
          <p:cNvPr id="3" name="Segnaposto contenuto 2">
            <a:extLst>
              <a:ext uri="{FF2B5EF4-FFF2-40B4-BE49-F238E27FC236}">
                <a16:creationId xmlns:a16="http://schemas.microsoft.com/office/drawing/2014/main" id="{F0FB539F-2664-44EB-8762-D5D5A6DB0538}"/>
              </a:ext>
            </a:extLst>
          </p:cNvPr>
          <p:cNvSpPr>
            <a:spLocks noGrp="1"/>
          </p:cNvSpPr>
          <p:nvPr>
            <p:ph idx="1"/>
          </p:nvPr>
        </p:nvSpPr>
        <p:spPr>
          <a:xfrm>
            <a:off x="1141412" y="1382714"/>
            <a:ext cx="9905999" cy="5222874"/>
          </a:xfrm>
        </p:spPr>
        <p:txBody>
          <a:bodyPr>
            <a:normAutofit fontScale="25000" lnSpcReduction="20000"/>
          </a:bodyPr>
          <a:lstStyle/>
          <a:p>
            <a:pPr algn="l"/>
            <a:endParaRPr lang="it-IT" sz="1800" b="0" i="0" u="none" strike="noStrike" baseline="0" dirty="0">
              <a:latin typeface="Bookman Old Style" panose="02050604050505020204" pitchFamily="18" charset="0"/>
            </a:endParaRPr>
          </a:p>
          <a:p>
            <a:r>
              <a:rPr lang="it-IT" sz="9600" b="1" dirty="0"/>
              <a:t>WHO</a:t>
            </a:r>
            <a:r>
              <a:rPr lang="it-IT" sz="8000" dirty="0"/>
              <a:t>? Gli utenti che useranno </a:t>
            </a:r>
            <a:r>
              <a:rPr lang="it-IT" sz="8000" dirty="0" err="1"/>
              <a:t>Eat&amp;Home</a:t>
            </a:r>
            <a:r>
              <a:rPr lang="it-IT" sz="8000" dirty="0"/>
              <a:t> sono clienti che vogliono ordinare cibo in modo semplice e veloce, e ristoratori che vogliono automatizzare la ricezione e gestione degli ordini online, sfruttando un servizio di consegna a domicilio. </a:t>
            </a:r>
          </a:p>
          <a:p>
            <a:r>
              <a:rPr lang="it-IT" sz="9600" b="1" dirty="0"/>
              <a:t>WHERE</a:t>
            </a:r>
            <a:r>
              <a:rPr lang="it-IT" sz="8000" dirty="0"/>
              <a:t>? I clienti e i ristoratori avranno a disposizione un’applicazione per smartphone per accedere al servizio in qualsiasi luogo. </a:t>
            </a:r>
          </a:p>
          <a:p>
            <a:r>
              <a:rPr lang="it-IT" sz="9600" b="1" dirty="0"/>
              <a:t>WHEN</a:t>
            </a:r>
            <a:r>
              <a:rPr lang="it-IT" sz="8000" dirty="0"/>
              <a:t>? Il servizio sarà accessibile in qualsiasi momento </a:t>
            </a:r>
          </a:p>
          <a:p>
            <a:r>
              <a:rPr lang="it-IT" sz="9600" b="1" dirty="0"/>
              <a:t>WHY</a:t>
            </a:r>
            <a:r>
              <a:rPr lang="it-IT" sz="8000" dirty="0"/>
              <a:t>? Il servizio nasce per permettere ai clienti di effettuare ordinazioni online comodamente dal proprio dispositivo, e ai ristoratori di poter agevolare la gestione delle ordinazioni e le relative consegne a domicilio. </a:t>
            </a:r>
          </a:p>
          <a:p>
            <a:r>
              <a:rPr lang="it-IT" sz="9600" b="1" dirty="0"/>
              <a:t>WHAT</a:t>
            </a:r>
            <a:r>
              <a:rPr lang="it-IT" sz="8000" dirty="0"/>
              <a:t>? Permettere al cliente di accedere rapidamente, in base alla propria geolocalizzazione, a tutte le attività di ristorazione presenti nella zona e che effettuano consegna a domicilio, selezionare ciò che desiderano e riceverlo comodamente a casa</a:t>
            </a:r>
            <a:r>
              <a:rPr lang="it-IT" sz="7200" b="0" i="0" u="none" strike="noStrike" baseline="0" dirty="0">
                <a:latin typeface="Bookman Old Style" panose="02050604050505020204" pitchFamily="18" charset="0"/>
              </a:rPr>
              <a:t>.</a:t>
            </a:r>
            <a:endParaRPr lang="it-IT" sz="7200"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730566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445</TotalTime>
  <Words>1584</Words>
  <Application>Microsoft Office PowerPoint</Application>
  <PresentationFormat>Widescreen</PresentationFormat>
  <Paragraphs>190</Paragraphs>
  <Slides>22</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22</vt:i4>
      </vt:variant>
    </vt:vector>
  </HeadingPairs>
  <TitlesOfParts>
    <vt:vector size="30" baseType="lpstr">
      <vt:lpstr>Arial</vt:lpstr>
      <vt:lpstr>Bookman Old Style</vt:lpstr>
      <vt:lpstr>Calibri</vt:lpstr>
      <vt:lpstr>Cambria Math</vt:lpstr>
      <vt:lpstr>Symbol</vt:lpstr>
      <vt:lpstr>Tw Cen MT</vt:lpstr>
      <vt:lpstr>Wingdings</vt:lpstr>
      <vt:lpstr>Circuito</vt:lpstr>
      <vt:lpstr>E a t &amp; H o m e</vt:lpstr>
      <vt:lpstr>INTRODUZIONE</vt:lpstr>
      <vt:lpstr>Analisi della concorrenza</vt:lpstr>
      <vt:lpstr>OBIETTIVI ED IDEA INIZIALE DEL PROGETTO</vt:lpstr>
      <vt:lpstr>Analisi utenza potenziale: cliente</vt:lpstr>
      <vt:lpstr>Analisi utenza potenziale: dati raccolti</vt:lpstr>
      <vt:lpstr>Analisi utenza potenziale: ristoratore</vt:lpstr>
      <vt:lpstr>Analisi utenza potenziale: dati raccolti</vt:lpstr>
      <vt:lpstr>ANALISI DEL CONTESTO: 5W</vt:lpstr>
      <vt:lpstr>ANALISI DEI REQUISITI</vt:lpstr>
      <vt:lpstr>PROTOTIPO A BASSA FEDELTà: CLIENTE</vt:lpstr>
      <vt:lpstr>PROTOTIPO A BASSA FEDELTà: RISTORATORE</vt:lpstr>
      <vt:lpstr>Test di usabilità sui prototipi a bassa fedeltà</vt:lpstr>
      <vt:lpstr>Test di usabilità sui prototipi a bassa fedeltà: risultati</vt:lpstr>
      <vt:lpstr>prototipO aD ALTA fedeltà: CLIENTE</vt:lpstr>
      <vt:lpstr>prototipO aD ALTA fedeltà: RISTORATORE</vt:lpstr>
      <vt:lpstr>Test di usabilità sui prototipi aD ALTA fedeltà</vt:lpstr>
      <vt:lpstr>Test di usabilità sui prototipi aD ALTA fedeltà: risultati</vt:lpstr>
      <vt:lpstr>Test di usabilità sui prototipi aD ALTA fedeltà: risultati</vt:lpstr>
      <vt:lpstr>Test di usabilità sui prototipi aD ALTA fedeltà: PROBLEMI RILEVati</vt:lpstr>
      <vt:lpstr>Conclusioni finali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a t &amp; H o m e</dc:title>
  <dc:creator>Leonardo Saccotelli</dc:creator>
  <cp:lastModifiedBy>Leonardo Saccotelli</cp:lastModifiedBy>
  <cp:revision>38</cp:revision>
  <dcterms:created xsi:type="dcterms:W3CDTF">2020-09-19T09:34:56Z</dcterms:created>
  <dcterms:modified xsi:type="dcterms:W3CDTF">2020-09-30T09:39:39Z</dcterms:modified>
</cp:coreProperties>
</file>